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5" roundtripDataSignature="AMtx7mj2MMeMjh1Q9YuajLlG1KpahNxf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D4D27BC-79CD-4C1E-B030-0E0488DA7BBE}">
  <a:tblStyle styleId="{7D4D27BC-79CD-4C1E-B030-0E0488DA7BBE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5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5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customschemas.google.com/relationships/presentationmetadata" Target="meta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r-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7" name="Google Shape;127;p1:notes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fr-FR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0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1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2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1a086e50f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31a086e50f9_0_0:notes"/>
          <p:cNvSpPr/>
          <p:nvPr>
            <p:ph idx="2" type="sldImg"/>
          </p:nvPr>
        </p:nvSpPr>
        <p:spPr>
          <a:xfrm>
            <a:off x="381003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3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4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5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6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7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9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0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1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2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3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4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5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6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7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9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8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9:notes"/>
          <p:cNvSpPr/>
          <p:nvPr>
            <p:ph idx="2" type="sldImg"/>
          </p:nvPr>
        </p:nvSpPr>
        <p:spPr>
          <a:xfrm>
            <a:off x="381003" y="685800"/>
            <a:ext cx="6096003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>
  <p:cSld name="Diapositiva titolo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1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1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1"/>
          <p:cNvSpPr txBox="1"/>
          <p:nvPr>
            <p:ph type="title"/>
          </p:nvPr>
        </p:nvSpPr>
        <p:spPr>
          <a:xfrm>
            <a:off x="398504" y="2900367"/>
            <a:ext cx="11361602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8" name="Google Shape;1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1"/>
          <p:cNvSpPr txBox="1"/>
          <p:nvPr>
            <p:ph idx="1" type="subTitle"/>
          </p:nvPr>
        </p:nvSpPr>
        <p:spPr>
          <a:xfrm>
            <a:off x="398504" y="4116400"/>
            <a:ext cx="11361602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0"/>
          <p:cNvSpPr txBox="1"/>
          <p:nvPr>
            <p:ph idx="1" type="body"/>
          </p:nvPr>
        </p:nvSpPr>
        <p:spPr>
          <a:xfrm>
            <a:off x="719998" y="718709"/>
            <a:ext cx="5219998" cy="3204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40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0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0"/>
          <p:cNvSpPr txBox="1"/>
          <p:nvPr>
            <p:ph idx="2" type="body"/>
          </p:nvPr>
        </p:nvSpPr>
        <p:spPr>
          <a:xfrm>
            <a:off x="719998" y="4500000"/>
            <a:ext cx="5219998" cy="1331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40"/>
          <p:cNvSpPr txBox="1"/>
          <p:nvPr>
            <p:ph idx="3" type="body"/>
          </p:nvPr>
        </p:nvSpPr>
        <p:spPr>
          <a:xfrm>
            <a:off x="720720" y="4068001"/>
            <a:ext cx="5219998" cy="359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sz="11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40"/>
          <p:cNvSpPr txBox="1"/>
          <p:nvPr>
            <p:ph idx="4" type="body"/>
          </p:nvPr>
        </p:nvSpPr>
        <p:spPr>
          <a:xfrm>
            <a:off x="6251277" y="4500000"/>
            <a:ext cx="5219998" cy="13319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40"/>
          <p:cNvSpPr txBox="1"/>
          <p:nvPr>
            <p:ph idx="5" type="body"/>
          </p:nvPr>
        </p:nvSpPr>
        <p:spPr>
          <a:xfrm>
            <a:off x="6251999" y="4068001"/>
            <a:ext cx="5219998" cy="359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1" sz="11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40"/>
          <p:cNvSpPr txBox="1"/>
          <p:nvPr>
            <p:ph idx="6" type="body"/>
          </p:nvPr>
        </p:nvSpPr>
        <p:spPr>
          <a:xfrm>
            <a:off x="6251277" y="718709"/>
            <a:ext cx="5219998" cy="32040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1" name="Google Shape;91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41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1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2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2"/>
          <p:cNvSpPr txBox="1"/>
          <p:nvPr>
            <p:ph type="title"/>
          </p:nvPr>
        </p:nvSpPr>
        <p:spPr>
          <a:xfrm>
            <a:off x="398504" y="2900367"/>
            <a:ext cx="5246516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42"/>
          <p:cNvSpPr txBox="1"/>
          <p:nvPr>
            <p:ph idx="1" type="subTitle"/>
          </p:nvPr>
        </p:nvSpPr>
        <p:spPr>
          <a:xfrm>
            <a:off x="398504" y="4116400"/>
            <a:ext cx="5246516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400"/>
              <a:buFont typeface="Arial"/>
              <a:buNone/>
              <a:defRPr sz="2400">
                <a:solidFill>
                  <a:srgbClr val="0000DC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42"/>
          <p:cNvSpPr/>
          <p:nvPr>
            <p:ph idx="2" type="pic"/>
          </p:nvPr>
        </p:nvSpPr>
        <p:spPr>
          <a:xfrm>
            <a:off x="6096003" y="0"/>
            <a:ext cx="6096003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01" name="Google Shape;101;p42"/>
          <p:cNvSpPr txBox="1"/>
          <p:nvPr>
            <p:ph idx="11" type="ftr"/>
          </p:nvPr>
        </p:nvSpPr>
        <p:spPr>
          <a:xfrm>
            <a:off x="719998" y="6227996"/>
            <a:ext cx="492502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02" name="Google Shape;102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inverse" showMasterSp="0">
  <p:cSld name="Title slide inverse">
    <p:bg>
      <p:bgPr>
        <a:solidFill>
          <a:srgbClr val="4BC8FF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3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43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43"/>
          <p:cNvSpPr txBox="1"/>
          <p:nvPr>
            <p:ph type="title"/>
          </p:nvPr>
        </p:nvSpPr>
        <p:spPr>
          <a:xfrm>
            <a:off x="398504" y="2900367"/>
            <a:ext cx="11361602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43"/>
          <p:cNvSpPr txBox="1"/>
          <p:nvPr>
            <p:ph idx="1" type="subTitle"/>
          </p:nvPr>
        </p:nvSpPr>
        <p:spPr>
          <a:xfrm>
            <a:off x="398504" y="4116400"/>
            <a:ext cx="11361602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8" name="Google Shape;108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inverse" showMasterSp="0">
  <p:cSld name="Title slide with image inverse">
    <p:bg>
      <p:bgPr>
        <a:solidFill>
          <a:srgbClr val="4BC8FF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4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44"/>
          <p:cNvSpPr txBox="1"/>
          <p:nvPr>
            <p:ph type="title"/>
          </p:nvPr>
        </p:nvSpPr>
        <p:spPr>
          <a:xfrm>
            <a:off x="398504" y="2900367"/>
            <a:ext cx="5246516" cy="1171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44"/>
          <p:cNvSpPr txBox="1"/>
          <p:nvPr>
            <p:ph idx="1" type="subTitle"/>
          </p:nvPr>
        </p:nvSpPr>
        <p:spPr>
          <a:xfrm>
            <a:off x="398504" y="4116400"/>
            <a:ext cx="5246516" cy="6985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>
                <a:solidFill>
                  <a:srgbClr val="FFFFFF"/>
                </a:solidFill>
              </a:defRPr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3" name="Google Shape;113;p44"/>
          <p:cNvSpPr/>
          <p:nvPr>
            <p:ph idx="2" type="pic"/>
          </p:nvPr>
        </p:nvSpPr>
        <p:spPr>
          <a:xfrm>
            <a:off x="6096003" y="0"/>
            <a:ext cx="6096003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114" name="Google Shape;114;p44"/>
          <p:cNvSpPr txBox="1"/>
          <p:nvPr>
            <p:ph idx="11" type="ftr"/>
          </p:nvPr>
        </p:nvSpPr>
        <p:spPr>
          <a:xfrm>
            <a:off x="719998" y="6227996"/>
            <a:ext cx="492502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5" name="Google Shape;115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4003" y="414003"/>
            <a:ext cx="1546945" cy="10602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4BC8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5"/>
          <p:cNvSpPr/>
          <p:nvPr>
            <p:ph idx="2" type="pic"/>
          </p:nvPr>
        </p:nvSpPr>
        <p:spPr>
          <a:xfrm>
            <a:off x="0" y="0"/>
            <a:ext cx="12191996" cy="5842001"/>
          </a:xfrm>
          <a:prstGeom prst="rect">
            <a:avLst/>
          </a:prstGeom>
          <a:noFill/>
          <a:ln>
            <a:noFill/>
          </a:ln>
        </p:spPr>
      </p:sp>
      <p:pic>
        <p:nvPicPr>
          <p:cNvPr id="118" name="Google Shape;118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5"/>
          <p:cNvSpPr txBox="1"/>
          <p:nvPr>
            <p:ph idx="1" type="body"/>
          </p:nvPr>
        </p:nvSpPr>
        <p:spPr>
          <a:xfrm>
            <a:off x="719998" y="6040791"/>
            <a:ext cx="8555976" cy="5108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  <a:defRPr sz="1500">
                <a:solidFill>
                  <a:srgbClr val="FFFFFF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ARTS slide">
  <p:cSld name="MUNI ARTS slide">
    <p:bg>
      <p:bgPr>
        <a:solidFill>
          <a:srgbClr val="4BC8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042873" y="2021802"/>
            <a:ext cx="4106250" cy="2814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rgbClr val="0000DC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57240" y="2298929"/>
            <a:ext cx="8712448" cy="2260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2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2"/>
          <p:cNvSpPr txBox="1"/>
          <p:nvPr>
            <p:ph idx="1" type="body"/>
          </p:nvPr>
        </p:nvSpPr>
        <p:spPr>
          <a:xfrm>
            <a:off x="719998" y="1692005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5" name="Google Shape;25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3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3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3"/>
          <p:cNvSpPr txBox="1"/>
          <p:nvPr>
            <p:ph idx="1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3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3"/>
          <p:cNvSpPr txBox="1"/>
          <p:nvPr>
            <p:ph idx="2" type="body"/>
          </p:nvPr>
        </p:nvSpPr>
        <p:spPr>
          <a:xfrm>
            <a:off x="719998" y="1692005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2" name="Google Shape;32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4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4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4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4"/>
          <p:cNvSpPr txBox="1"/>
          <p:nvPr>
            <p:ph idx="1" type="body"/>
          </p:nvPr>
        </p:nvSpPr>
        <p:spPr>
          <a:xfrm>
            <a:off x="719998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34"/>
          <p:cNvSpPr txBox="1"/>
          <p:nvPr>
            <p:ph idx="2" type="body"/>
          </p:nvPr>
        </p:nvSpPr>
        <p:spPr>
          <a:xfrm>
            <a:off x="6251277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9" name="Google Shape;39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5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5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35"/>
          <p:cNvSpPr txBox="1"/>
          <p:nvPr>
            <p:ph idx="1" type="body"/>
          </p:nvPr>
        </p:nvSpPr>
        <p:spPr>
          <a:xfrm>
            <a:off x="720720" y="1295997"/>
            <a:ext cx="521999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5"/>
          <p:cNvSpPr txBox="1"/>
          <p:nvPr>
            <p:ph idx="2" type="body"/>
          </p:nvPr>
        </p:nvSpPr>
        <p:spPr>
          <a:xfrm>
            <a:off x="6251277" y="1290511"/>
            <a:ext cx="5219998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5"/>
          <p:cNvSpPr txBox="1"/>
          <p:nvPr>
            <p:ph idx="3" type="body"/>
          </p:nvPr>
        </p:nvSpPr>
        <p:spPr>
          <a:xfrm>
            <a:off x="719998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35"/>
          <p:cNvSpPr txBox="1"/>
          <p:nvPr>
            <p:ph idx="4" type="body"/>
          </p:nvPr>
        </p:nvSpPr>
        <p:spPr>
          <a:xfrm>
            <a:off x="6251277" y="1701506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064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Font typeface="Arial"/>
              <a:buChar char="̶"/>
              <a:defRPr/>
            </a:lvl1pPr>
            <a:lvl2pPr indent="-355600" lvl="1" marL="9144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8" name="Google Shape;48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6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6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6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36"/>
          <p:cNvSpPr txBox="1"/>
          <p:nvPr>
            <p:ph idx="1" type="body"/>
          </p:nvPr>
        </p:nvSpPr>
        <p:spPr>
          <a:xfrm>
            <a:off x="7347734" y="2596841"/>
            <a:ext cx="4125461" cy="32084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Char char="̶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6"/>
          <p:cNvSpPr/>
          <p:nvPr>
            <p:ph idx="2" type="pic"/>
          </p:nvPr>
        </p:nvSpPr>
        <p:spPr>
          <a:xfrm>
            <a:off x="729508" y="1665286"/>
            <a:ext cx="6207788" cy="4140000"/>
          </a:xfrm>
          <a:prstGeom prst="rect">
            <a:avLst/>
          </a:prstGeom>
          <a:noFill/>
          <a:ln>
            <a:noFill/>
          </a:ln>
        </p:spPr>
      </p:sp>
      <p:sp>
        <p:nvSpPr>
          <p:cNvPr id="55" name="Google Shape;55;p36"/>
          <p:cNvSpPr txBox="1"/>
          <p:nvPr>
            <p:ph idx="3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6" name="Google Shape;56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7"/>
          <p:cNvSpPr txBox="1"/>
          <p:nvPr>
            <p:ph idx="1" type="body"/>
          </p:nvPr>
        </p:nvSpPr>
        <p:spPr>
          <a:xfrm>
            <a:off x="4439997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37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7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37"/>
          <p:cNvSpPr txBox="1"/>
          <p:nvPr>
            <p:ph idx="2" type="body"/>
          </p:nvPr>
        </p:nvSpPr>
        <p:spPr>
          <a:xfrm>
            <a:off x="719998" y="441427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37"/>
          <p:cNvSpPr txBox="1"/>
          <p:nvPr>
            <p:ph idx="3" type="body"/>
          </p:nvPr>
        </p:nvSpPr>
        <p:spPr>
          <a:xfrm>
            <a:off x="4439997" y="441427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37"/>
          <p:cNvSpPr txBox="1"/>
          <p:nvPr>
            <p:ph idx="4" type="body"/>
          </p:nvPr>
        </p:nvSpPr>
        <p:spPr>
          <a:xfrm>
            <a:off x="8161202" y="4414265"/>
            <a:ext cx="3312002" cy="142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defRPr sz="15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37"/>
          <p:cNvSpPr txBox="1"/>
          <p:nvPr>
            <p:ph idx="5" type="body"/>
          </p:nvPr>
        </p:nvSpPr>
        <p:spPr>
          <a:xfrm>
            <a:off x="720720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37"/>
          <p:cNvSpPr txBox="1"/>
          <p:nvPr>
            <p:ph idx="6" type="body"/>
          </p:nvPr>
        </p:nvSpPr>
        <p:spPr>
          <a:xfrm>
            <a:off x="4440472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7" type="body"/>
          </p:nvPr>
        </p:nvSpPr>
        <p:spPr>
          <a:xfrm>
            <a:off x="8161431" y="4025133"/>
            <a:ext cx="3311527" cy="215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8" type="body"/>
          </p:nvPr>
        </p:nvSpPr>
        <p:spPr>
          <a:xfrm>
            <a:off x="719998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37"/>
          <p:cNvSpPr txBox="1"/>
          <p:nvPr>
            <p:ph idx="9" type="body"/>
          </p:nvPr>
        </p:nvSpPr>
        <p:spPr>
          <a:xfrm>
            <a:off x="8160005" y="1692005"/>
            <a:ext cx="3311527" cy="2230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37"/>
          <p:cNvSpPr txBox="1"/>
          <p:nvPr>
            <p:ph idx="13" type="body"/>
          </p:nvPr>
        </p:nvSpPr>
        <p:spPr>
          <a:xfrm>
            <a:off x="720720" y="1295997"/>
            <a:ext cx="10752136" cy="27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000"/>
              <a:buFont typeface="Arial"/>
              <a:buNone/>
              <a:defRPr sz="2000">
                <a:solidFill>
                  <a:srgbClr val="0000DC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1" name="Google Shape;71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38"/>
          <p:cNvSpPr txBox="1"/>
          <p:nvPr>
            <p:ph idx="1" type="body"/>
          </p:nvPr>
        </p:nvSpPr>
        <p:spPr>
          <a:xfrm>
            <a:off x="719998" y="692145"/>
            <a:ext cx="10753197" cy="5139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6" name="Google Shape;7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b="0" i="0" sz="12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3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81" name="Google Shape;81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881277" y="6047997"/>
            <a:ext cx="865415" cy="59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/>
          <p:nvPr>
            <p:ph idx="11" type="ftr"/>
          </p:nvPr>
        </p:nvSpPr>
        <p:spPr>
          <a:xfrm>
            <a:off x="719998" y="6227996"/>
            <a:ext cx="7920002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30"/>
          <p:cNvSpPr txBox="1"/>
          <p:nvPr>
            <p:ph idx="12" type="sldNum"/>
          </p:nvPr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" name="Google Shape;12;p30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  <a:defRPr b="1" i="0" sz="40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30"/>
          <p:cNvSpPr txBox="1"/>
          <p:nvPr>
            <p:ph idx="1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phil.muni.cz/o-nas/organizacni-struktura/219913-studijni-oddeleni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muni.cz/studenti/psychologicke-konzultace-pro-studenty" TargetMode="External"/><Relationship Id="rId4" Type="http://schemas.openxmlformats.org/officeDocument/2006/relationships/hyperlink" Target="https://poradenstvi.muni.cz/psycholog/rezervace-terminu-studenti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www.muni.cz/o-univerzite/uredni-deska/ochrana-prav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is.muni.cz/auth/obory/rady?zobrazit=24334" TargetMode="External"/><Relationship Id="rId4" Type="http://schemas.openxmlformats.org/officeDocument/2006/relationships/hyperlink" Target="https://is.muni.cz/auth/obory/rady?zobrazit=24342" TargetMode="External"/><Relationship Id="rId5" Type="http://schemas.openxmlformats.org/officeDocument/2006/relationships/hyperlink" Target="https://is.muni.cz/auth/obory/rady?zobrazit=24362" TargetMode="External"/><Relationship Id="rId6" Type="http://schemas.openxmlformats.org/officeDocument/2006/relationships/hyperlink" Target="https://is.muni.cz/auth/obory/rady?zobrazit=24354" TargetMode="External"/><Relationship Id="rId7" Type="http://schemas.openxmlformats.org/officeDocument/2006/relationships/hyperlink" Target="https://is.muni.cz/auth/obory/rady?zobrazit=2435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hyperlink" Target="mailto:kylousek@phil.muni.cz" TargetMode="External"/><Relationship Id="rId4" Type="http://schemas.openxmlformats.org/officeDocument/2006/relationships/hyperlink" Target="https://www.muni.cz/studenti/sexualni-obtezovani/na-koho-se-muzete-obratit-na-mu-v-pripade-sexualniho-obtezovani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teiresias.muni.cz/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hyperlink" Target="https://www.cjv.muni.cz/" TargetMode="Externa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kariera.muni.cz/" TargetMode="External"/><Relationship Id="rId4" Type="http://schemas.openxmlformats.org/officeDocument/2006/relationships/hyperlink" Target="https://www.jobcheckin.muni.cz/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is.muni.cz/podpora/istech" TargetMode="External"/><Relationship Id="rId4" Type="http://schemas.openxmlformats.org/officeDocument/2006/relationships/hyperlink" Target="https://is.muni.cz/podpora/etech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phil.muni.cz/student/prvak" TargetMode="External"/><Relationship Id="rId4" Type="http://schemas.openxmlformats.org/officeDocument/2006/relationships/hyperlink" Target="https://romanistika.phil.muni.cz/" TargetMode="External"/><Relationship Id="rId5" Type="http://schemas.openxmlformats.org/officeDocument/2006/relationships/hyperlink" Target="https://www.muni.cz/studenti/jsme-jedno-ucho" TargetMode="External"/><Relationship Id="rId6" Type="http://schemas.openxmlformats.org/officeDocument/2006/relationships/hyperlink" Target="https://www.muni.cz/o-univerzite/uredni-deska/studijni-a-zkusebni-rad-mu" TargetMode="External"/><Relationship Id="rId7" Type="http://schemas.openxmlformats.org/officeDocument/2006/relationships/hyperlink" Target="https://is.muni.cz/do/phil/uredni_deska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phil.muni.cz/student/prvak" TargetMode="External"/><Relationship Id="rId4" Type="http://schemas.openxmlformats.org/officeDocument/2006/relationships/hyperlink" Target="https://www.muni.cz/studenti/registrace-predmetu-a-rozvrh" TargetMode="External"/><Relationship Id="rId5" Type="http://schemas.openxmlformats.org/officeDocument/2006/relationships/hyperlink" Target="https://www.phil.muni.cz/do/phil/Pracoviste/SO/navody/zaklady_prace_s_is_mu.pdf" TargetMode="External"/><Relationship Id="rId6" Type="http://schemas.openxmlformats.org/officeDocument/2006/relationships/hyperlink" Target="https://it.muni.cz/phil/pro-studenty" TargetMode="External"/><Relationship Id="rId7" Type="http://schemas.openxmlformats.org/officeDocument/2006/relationships/hyperlink" Target="https://www.muni.cz/student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romanistika.phil.muni.cz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"/>
          <p:cNvSpPr txBox="1"/>
          <p:nvPr/>
        </p:nvSpPr>
        <p:spPr>
          <a:xfrm>
            <a:off x="398504" y="5842631"/>
            <a:ext cx="10956039" cy="51135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20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 b="0" i="0" sz="1600" u="none" cap="none" strike="noStrike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>
            <p:ph type="title"/>
          </p:nvPr>
        </p:nvSpPr>
        <p:spPr>
          <a:xfrm>
            <a:off x="73350" y="1908400"/>
            <a:ext cx="10956000" cy="21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fr-FR"/>
              <a:t>Jak zvládnout studium na Ústavu románských jazyků a literatur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t/>
            </a:r>
            <a:endParaRPr sz="20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fr-FR" sz="2000"/>
              <a:t>aneb Na koho se obrátit, když…</a:t>
            </a:r>
            <a:endParaRPr sz="2000"/>
          </a:p>
        </p:txBody>
      </p:sp>
      <p:sp>
        <p:nvSpPr>
          <p:cNvPr id="131" name="Google Shape;131;p1"/>
          <p:cNvSpPr txBox="1"/>
          <p:nvPr>
            <p:ph idx="4294967295" type="subTitle"/>
          </p:nvPr>
        </p:nvSpPr>
        <p:spPr>
          <a:xfrm>
            <a:off x="398504" y="4383424"/>
            <a:ext cx="11394900" cy="21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b="1" lang="fr-FR" sz="1500">
                <a:solidFill>
                  <a:srgbClr val="0000FF"/>
                </a:solidFill>
              </a:rPr>
              <a:t> </a:t>
            </a:r>
            <a:r>
              <a:rPr b="1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 bakalářské programy: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 </a:t>
            </a: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Francouzský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 </a:t>
            </a: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Italský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 </a:t>
            </a: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Španělský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 </a:t>
            </a: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Portugalský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500"/>
              <a:buFont typeface="Arial"/>
              <a:buNone/>
            </a:pPr>
            <a:r>
              <a:rPr lang="fr-FR" sz="1500">
                <a:solidFill>
                  <a:srgbClr val="0000FF"/>
                </a:solidFill>
              </a:rPr>
              <a:t> </a:t>
            </a:r>
            <a:r>
              <a:rPr b="0" i="0" lang="fr-FR" sz="15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Katalánský jazyk a literatura</a:t>
            </a:r>
            <a:endParaRPr/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Studijní oddělení a Sekretariát ÚRJL</a:t>
            </a:r>
            <a:endParaRPr/>
          </a:p>
        </p:txBody>
      </p:sp>
      <p:sp>
        <p:nvSpPr>
          <p:cNvPr id="185" name="Google Shape;185;p10"/>
          <p:cNvSpPr txBox="1"/>
          <p:nvPr>
            <p:ph idx="4294967295" type="body"/>
          </p:nvPr>
        </p:nvSpPr>
        <p:spPr>
          <a:xfrm>
            <a:off x="719998" y="1692005"/>
            <a:ext cx="10753197" cy="46992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b="1" lang="fr-FR" sz="2000">
                <a:solidFill>
                  <a:srgbClr val="0000FF"/>
                </a:solidFill>
              </a:rPr>
              <a:t>a) Studijní oddělení </a:t>
            </a:r>
            <a:r>
              <a:rPr lang="fr-FR" sz="2000">
                <a:solidFill>
                  <a:srgbClr val="0000FF"/>
                </a:solidFill>
              </a:rPr>
              <a:t>= zajištění studijní administrativy, poradenské činnosti, agendy přijímacího řízení a dalších činností spjatých se studiem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Studijní záležitosti v souvislosti se vznikem, průběhem i ukončením studia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studijni@phil.muni.cz 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chemeClr val="hlink"/>
                </a:solidFill>
                <a:hlinkClick r:id="rId3"/>
              </a:rPr>
              <a:t>https://www.phil.muni.cz/o-nas/organizacni-struktura/219913-studijni-oddeleni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b="1" lang="fr-FR" sz="2000">
                <a:solidFill>
                  <a:srgbClr val="0000FF"/>
                </a:solidFill>
              </a:rPr>
              <a:t>b) Sekretariát ÚRJL </a:t>
            </a:r>
            <a:r>
              <a:rPr lang="fr-FR" sz="2000">
                <a:solidFill>
                  <a:srgbClr val="0000FF"/>
                </a:solidFill>
              </a:rPr>
              <a:t>= zajištění uzavření studia či potvrzování dokumentů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Sekretářka ÚRJL</a:t>
            </a:r>
            <a:r>
              <a:rPr lang="fr-FR" sz="2000">
                <a:solidFill>
                  <a:srgbClr val="0000FF"/>
                </a:solidFill>
              </a:rPr>
              <a:t>: Mgr. Marcela Opršalová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romanistika@phil.muni.cz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1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Fakultní poradci a poradkyně</a:t>
            </a:r>
            <a:endParaRPr/>
          </a:p>
        </p:txBody>
      </p:sp>
      <p:sp>
        <p:nvSpPr>
          <p:cNvPr id="191" name="Google Shape;191;p11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zástupci a zástupkyně Poradenského centra MU na jednotlivých fakultách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Poradenství vám buď přímo sami poskytnou, nebo vás nasměrují na správné místo na univerzitě (i mimo ni)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Společný email</a:t>
            </a:r>
            <a:r>
              <a:rPr lang="fr-FR" sz="2000">
                <a:solidFill>
                  <a:srgbClr val="0000FF"/>
                </a:solidFill>
              </a:rPr>
              <a:t>: poradenstvi@muni.cz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Poradkyně FF</a:t>
            </a:r>
            <a:r>
              <a:rPr lang="fr-FR" sz="2000">
                <a:solidFill>
                  <a:srgbClr val="0000FF"/>
                </a:solidFill>
              </a:rPr>
              <a:t>: Mgr. Lucie Machalová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2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Programoví konzultanti a konzultantky</a:t>
            </a:r>
            <a:br>
              <a:rPr lang="fr-FR" sz="4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197" name="Google Shape;197;p12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= </a:t>
            </a:r>
            <a:r>
              <a:rPr b="0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osoby poskytující poradenství ohledně obsahu konkrétního studijního programu, např. již ve fázi výběru programu nebo později při jeho změně</a:t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8" name="Google Shape;198;p12"/>
          <p:cNvGraphicFramePr/>
          <p:nvPr/>
        </p:nvGraphicFramePr>
        <p:xfrm>
          <a:off x="2006600" y="2967527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{7D4D27BC-79CD-4C1E-B030-0E0488DA7BBE}</a:tableStyleId>
              </a:tblPr>
              <a:tblGrid>
                <a:gridCol w="3976400"/>
                <a:gridCol w="4490600"/>
              </a:tblGrid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Francouzský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PhDr. Petr Dytrt,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Italský jazyk a literatura 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Egle Mocciaro, Dottore di Ricerca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Španělský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Milada Malá, Ph.D. 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</a:t>
                      </a: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  <a:extLst>
                            <a:ext uri="http://customooxmlschemas.google.com/">
                              <go:slidesCustomData xmlns:go="http://customooxmlschemas.google.com/" textRoundtripDataId="0"/>
                            </a:ext>
                          </a:extLst>
                        </a:rPr>
                        <a:t>Mgr</a:t>
                      </a: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. Daniel Vázquez Tourino,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Portugalský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Mgr. Silvie Špánková,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Katalánský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Lucie Kuzmová, Ph.D.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1a086e50f9_0_0"/>
          <p:cNvSpPr txBox="1"/>
          <p:nvPr>
            <p:ph type="title"/>
          </p:nvPr>
        </p:nvSpPr>
        <p:spPr>
          <a:xfrm>
            <a:off x="719998" y="719998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Programoví prostředníci</a:t>
            </a:r>
            <a:br>
              <a:rPr lang="fr-FR" sz="4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04" name="Google Shape;204;g31a086e50f9_0_0"/>
          <p:cNvSpPr txBox="1"/>
          <p:nvPr>
            <p:ph idx="4294967295" type="body"/>
          </p:nvPr>
        </p:nvSpPr>
        <p:spPr>
          <a:xfrm>
            <a:off x="718800" y="1871996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= vyučující</a:t>
            </a:r>
            <a:r>
              <a:rPr lang="fr-FR" sz="2000">
                <a:solidFill>
                  <a:srgbClr val="0000FF"/>
                </a:solidFill>
              </a:rPr>
              <a:t>, jejichž cílem je vytvořit na katedře bezpečné prostředí a pomoci studentům řešit nejrůznější problémy, které by jim mohly zkomplikovat popřípadě znemožnit studium </a:t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05" name="Google Shape;205;g31a086e50f9_0_0"/>
          <p:cNvGraphicFramePr/>
          <p:nvPr/>
        </p:nvGraphicFramePr>
        <p:xfrm>
          <a:off x="2006600" y="2967527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{7D4D27BC-79CD-4C1E-B030-0E0488DA7BBE}</a:tableStyleId>
              </a:tblPr>
              <a:tblGrid>
                <a:gridCol w="3976400"/>
                <a:gridCol w="4490600"/>
              </a:tblGrid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Francouzský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Christophe Cusimano,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Italský jazyk a literatura 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Valeria de Tommaso, Ph.D.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Španělský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Milada Malá, Ph.D. 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Portugalský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Eva Batličková,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432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Katalánský jazyk a literatura</a:t>
                      </a:r>
                      <a:endParaRPr b="1"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Pavlína Javorová Švandová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Studentští mentoři a mentorky</a:t>
            </a:r>
            <a:endParaRPr/>
          </a:p>
        </p:txBody>
      </p:sp>
      <p:sp>
        <p:nvSpPr>
          <p:cNvPr id="211" name="Google Shape;211;p13"/>
          <p:cNvSpPr txBox="1"/>
          <p:nvPr>
            <p:ph idx="4294967295" type="body"/>
          </p:nvPr>
        </p:nvSpPr>
        <p:spPr>
          <a:xfrm>
            <a:off x="718800" y="1872000"/>
            <a:ext cx="10753200" cy="44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starší studenti a studentky (obvykle již magisterských programů), kteří vám poradí se studiem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Mentoři a mentorky jsou sami absolventi bakalářských programů, mohou vám tak předat cenné zkušenosti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Neváhejte kontaktovat své mentory a mentorky s jakýmikoli studijními problémy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212" name="Google Shape;212;p13"/>
          <p:cNvGraphicFramePr/>
          <p:nvPr/>
        </p:nvGraphicFramePr>
        <p:xfrm>
          <a:off x="2032000" y="410256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{7D4D27BC-79CD-4C1E-B030-0E0488DA7BBE}</a:tableStyleId>
              </a:tblPr>
              <a:tblGrid>
                <a:gridCol w="4064000"/>
                <a:gridCol w="4064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Francouzský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Mgr</a:t>
                      </a:r>
                      <a:r>
                        <a:rPr lang="fr-FR" sz="1800"/>
                        <a:t>. Jan Rutsch, učo 468511</a:t>
                      </a:r>
                      <a:endParaRPr b="1" sz="1800">
                        <a:solidFill>
                          <a:srgbClr val="FF0000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Italský jazyk a literatura 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Bc. Andrea Lukšíková, učo 494031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Španělský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Bc. Šárka Meiarini, učo 512624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Portugalský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Bc. Adéla Křížová, učo 526684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Katalánský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/>
                        <a:t>Bc. Adéla Koledová, učo 483480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Psychologické poradenství </a:t>
            </a:r>
            <a:endParaRPr/>
          </a:p>
        </p:txBody>
      </p:sp>
      <p:sp>
        <p:nvSpPr>
          <p:cNvPr id="218" name="Google Shape;218;p14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Profesionální psychologové a terapeuti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Zdarma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Objednání na konzultaci prostřednictvím rezervačního systému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chemeClr val="hlink"/>
                </a:solidFill>
                <a:hlinkClick r:id="rId3"/>
              </a:rPr>
              <a:t>https://www.muni.cz/studenti/psychologicke-konzultace-pro-studenty</a:t>
            </a:r>
            <a:endParaRPr sz="2000">
              <a:solidFill>
                <a:srgbClr val="0000FF"/>
              </a:solidFill>
            </a:endParaRPr>
          </a:p>
          <a:p>
            <a:pPr indent="-215900" lvl="0" marL="414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Rezervace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poradenstvi.muni.cz/psycholog/rezervace-terminu-studenti</a:t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Ochránkyně práv </a:t>
            </a:r>
            <a:endParaRPr/>
          </a:p>
        </p:txBody>
      </p:sp>
      <p:sp>
        <p:nvSpPr>
          <p:cNvPr id="224" name="Google Shape;224;p15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a) K</a:t>
            </a:r>
            <a:r>
              <a:rPr b="0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dyž se domníváte, že byla porušena vaše nebo cizí práva</a:t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b) Když</a:t>
            </a:r>
            <a:r>
              <a:rPr b="0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už nevíte, kam jít</a:t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Ochránkyně práv = nestrannost, objektivita, důvěrnost a mlčenlivost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Ochránkyně práv</a:t>
            </a:r>
            <a:r>
              <a:rPr lang="fr-FR" sz="2000">
                <a:solidFill>
                  <a:srgbClr val="0000FF"/>
                </a:solidFill>
              </a:rPr>
              <a:t>: JUDr. Eva Janovičová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muni.cz/o-univerzite/uredni-deska/ochrana-prav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Garanti a garantky programu</a:t>
            </a:r>
            <a:endParaRPr/>
          </a:p>
        </p:txBody>
      </p:sp>
      <p:sp>
        <p:nvSpPr>
          <p:cNvPr id="230" name="Google Shape;230;p16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jsou zodpovědní za průběh vyučování v jednotlivých programech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Zajišťují chod výuky celého oboru, řeší případné problémy vzniklé v souvislosti s vyučováním</a:t>
            </a:r>
            <a:endParaRPr/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231" name="Google Shape;231;p16"/>
          <p:cNvGraphicFramePr/>
          <p:nvPr/>
        </p:nvGraphicFramePr>
        <p:xfrm>
          <a:off x="2032000" y="3429000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{7D4D27BC-79CD-4C1E-B030-0E0488DA7BBE}</a:tableStyleId>
              </a:tblPr>
              <a:tblGrid>
                <a:gridCol w="3970150"/>
                <a:gridCol w="44074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Francouzský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PhDr. Petr Dytrt,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Italský jazyk a literatura 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</a:t>
                      </a: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Egle Mocciaro, Dottore di Ricerca</a:t>
                      </a:r>
                      <a:endParaRPr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Španělský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Mgr. Daniel Vázquez Touriño,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Portugalský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doc. Mgr. Silvie Špánková, Ph.D.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Katalánský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Mgr. Lucie Kuzmová, Ph.D.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Garanti a garantky předmětu</a:t>
            </a:r>
            <a:endParaRPr/>
          </a:p>
        </p:txBody>
      </p:sp>
      <p:sp>
        <p:nvSpPr>
          <p:cNvPr id="237" name="Google Shape;237;p17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jsou zodpovědní za průběh výuky daného předmětu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Zajišťují proces výuky předmětu, určují jeho obsah a řeší případné problémy vzniklé v souvislosti s vyučováním svého předmětu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Nemusí být totožní s osobou vyučujícího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Kontakt je uveden v sylabu předmětu v Informačním systému MU, případně lze využít přímo vyhledávání předmětu v IS MU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8"/>
          <p:cNvSpPr txBox="1"/>
          <p:nvPr>
            <p:ph type="title"/>
          </p:nvPr>
        </p:nvSpPr>
        <p:spPr>
          <a:xfrm>
            <a:off x="719998" y="719998"/>
            <a:ext cx="10843352" cy="11659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Zástupci a zástupkyně studentů ve Společné programové radě</a:t>
            </a:r>
            <a:endParaRPr/>
          </a:p>
        </p:txBody>
      </p:sp>
      <p:sp>
        <p:nvSpPr>
          <p:cNvPr id="243" name="Google Shape;243;p18"/>
          <p:cNvSpPr txBox="1"/>
          <p:nvPr>
            <p:ph idx="4294967295" type="body"/>
          </p:nvPr>
        </p:nvSpPr>
        <p:spPr>
          <a:xfrm>
            <a:off x="719400" y="1998000"/>
            <a:ext cx="10753200" cy="50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Každý program má mezi studujícími svého zástupce či zástupkyni ve Společné programové radě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Společná programová rada, mimo jiné, průběžně sleduje a hodnotí výuku v příslušném studijním programu a vyhodnocuje jeho odbornou úroveň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Zástupci a zástupkyně studentů mají možnost předložit podněty z řad studentů. Aktuální seznam naleznete na stránkách svých </a:t>
            </a:r>
            <a:r>
              <a:rPr lang="fr-FR" sz="2000">
                <a:solidFill>
                  <a:srgbClr val="0000FF"/>
                </a:solidFill>
              </a:rPr>
              <a:t>programů</a:t>
            </a:r>
            <a:r>
              <a:rPr lang="fr-FR" sz="2000">
                <a:solidFill>
                  <a:srgbClr val="0000FF"/>
                </a:solidFill>
              </a:rPr>
              <a:t>: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  <p:graphicFrame>
        <p:nvGraphicFramePr>
          <p:cNvPr id="244" name="Google Shape;244;p18"/>
          <p:cNvGraphicFramePr/>
          <p:nvPr/>
        </p:nvGraphicFramePr>
        <p:xfrm>
          <a:off x="345574" y="4732952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{7D4D27BC-79CD-4C1E-B030-0E0488DA7BBE}</a:tableStyleId>
              </a:tblPr>
              <a:tblGrid>
                <a:gridCol w="3952200"/>
                <a:gridCol w="5845050"/>
              </a:tblGrid>
              <a:tr h="410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Francouzský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 u="sng">
                          <a:solidFill>
                            <a:schemeClr val="hlink"/>
                          </a:solidFill>
                          <a:hlinkClick r:id="rId3"/>
                        </a:rPr>
                        <a:t>https://is.muni.cz/auth/obory/rady?zobrazit=24334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10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Italský jazyk a literatura 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r-FR" sz="1800" u="sng">
                          <a:solidFill>
                            <a:schemeClr val="hlink"/>
                          </a:solidFill>
                          <a:hlinkClick r:id="rId4"/>
                        </a:rPr>
                        <a:t>https://is.muni.cz/auth/obory/rady?zobrazit=24342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10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Španělský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 u="sng">
                          <a:solidFill>
                            <a:schemeClr val="hlink"/>
                          </a:solidFill>
                          <a:hlinkClick r:id="rId5"/>
                        </a:rPr>
                        <a:t>https://is.muni.cz/auth/obory/rady?zobrazit=24362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10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Portugalský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 u="sng">
                          <a:solidFill>
                            <a:schemeClr val="hlink"/>
                          </a:solidFill>
                          <a:hlinkClick r:id="rId6"/>
                        </a:rPr>
                        <a:t>https://is.muni.cz/auth/obory/rady?zobrazit=24354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4104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-FR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Katalánský jazyk a literatura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SzPts val="1100"/>
                        <a:buNone/>
                      </a:pPr>
                      <a:r>
                        <a:rPr lang="fr-FR" sz="1800" u="sng">
                          <a:solidFill>
                            <a:schemeClr val="hlink"/>
                          </a:solidFill>
                          <a:hlinkClick r:id="rId7"/>
                        </a:rPr>
                        <a:t>https://is.muni.cz/auth/obory/rady?zobrazit=24350</a:t>
                      </a:r>
                      <a:endParaRPr b="1"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Účel prezentace</a:t>
            </a:r>
            <a:endParaRPr/>
          </a:p>
        </p:txBody>
      </p:sp>
      <p:sp>
        <p:nvSpPr>
          <p:cNvPr id="137" name="Google Shape;137;p2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Určena pro nové studenty a studentky Ústavu románských jazyků a literatur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Nápověda při cestě vaším studiem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Pomoc při řešení vašich problémů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Naším cílem je vaše úspěšné studium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Nikdy neváhejte kontaktovat své v</a:t>
            </a:r>
            <a:r>
              <a:rPr lang="fr-FR" sz="2000">
                <a:solidFill>
                  <a:srgbClr val="0000FF"/>
                </a:solidFill>
              </a:rPr>
              <a:t>yučující, garant(k)y předmětů či garant(k)y program</a:t>
            </a:r>
            <a:r>
              <a:rPr lang="fr-FR" sz="2000">
                <a:solidFill>
                  <a:srgbClr val="0000FF"/>
                </a:solidFill>
              </a:rPr>
              <a:t>u 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Vyučující</a:t>
            </a:r>
            <a:endParaRPr/>
          </a:p>
        </p:txBody>
      </p:sp>
      <p:sp>
        <p:nvSpPr>
          <p:cNvPr id="250" name="Google Shape;250;p19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Vyučující vás provázejí procesem vzdělávání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Zajišťují výuku, vedou přednášky, semináře a cvičení, poskytují odborné informace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Kontakty najdete na osobních stránkách vyučujících v Informačním systému MU („Vyhledat v ISu“)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Nebojte se své vyučující kdykoli kontaktovat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Vedoucí ústavu</a:t>
            </a:r>
            <a:endParaRPr/>
          </a:p>
        </p:txBody>
      </p:sp>
      <p:sp>
        <p:nvSpPr>
          <p:cNvPr id="256" name="Google Shape;256;p20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řídí chod Ústavu románských jazyků a literatur</a:t>
            </a:r>
            <a:endParaRPr/>
          </a:p>
          <a:p>
            <a:pPr indent="0" lvl="0" marL="720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1"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Vedoucí ústavu</a:t>
            </a:r>
            <a:r>
              <a:rPr lang="fr-FR" sz="2000">
                <a:solidFill>
                  <a:srgbClr val="0000FF"/>
                </a:solidFill>
              </a:rPr>
              <a:t>: Buzek, Ivo, doc. Mgr. Ph.D.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ibuzek@phil.muni.cz</a:t>
            </a:r>
            <a:endParaRPr/>
          </a:p>
          <a:p>
            <a:pPr indent="-215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Zástupkyně vedoucího ústavu</a:t>
            </a:r>
            <a:r>
              <a:rPr lang="fr-FR" sz="2000">
                <a:solidFill>
                  <a:srgbClr val="0000FF"/>
                </a:solidFill>
              </a:rPr>
              <a:t>: doc. Mocciaro, Egle, Dottore di Ricerca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egle.mocciaro@mail.muni.cz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1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Proděkan pro studium</a:t>
            </a:r>
            <a:endParaRPr/>
          </a:p>
        </p:txBody>
      </p:sp>
      <p:sp>
        <p:nvSpPr>
          <p:cNvPr id="262" name="Google Shape;262;p21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b="0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= zástupce děkana v oblasti studijních záležitostí</a:t>
            </a: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0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 proděkanem pro studium se můžete setkat při řešení neobvyklé studijní situace, například pokud žádáte o výjimku</a:t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15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Proděkan pro studium</a:t>
            </a:r>
            <a:r>
              <a:rPr i="0"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: Mgr. Josef Šaur, Ph.D.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josef.saur@phil.muni.cz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2"/>
          <p:cNvSpPr txBox="1"/>
          <p:nvPr>
            <p:ph type="title"/>
          </p:nvPr>
        </p:nvSpPr>
        <p:spPr>
          <a:xfrm>
            <a:off x="719998" y="337198"/>
            <a:ext cx="10890900" cy="10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Kontaktní osoba pro případy sexuálního obtěžování</a:t>
            </a:r>
            <a:endParaRPr/>
          </a:p>
        </p:txBody>
      </p:sp>
      <p:sp>
        <p:nvSpPr>
          <p:cNvPr id="268" name="Google Shape;268;p22"/>
          <p:cNvSpPr txBox="1"/>
          <p:nvPr>
            <p:ph idx="4294967295" type="body"/>
          </p:nvPr>
        </p:nvSpPr>
        <p:spPr>
          <a:xfrm>
            <a:off x="719400" y="1605849"/>
            <a:ext cx="10753200" cy="47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Na každé fakultě k dispozici jedna žena a jeden muž jako kontaktní osoby v případě sexuálního obtěžování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Kontaktní osoby poskytují poradenství obětem, svědkům i obviněným ze sexuálního obtěžování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Kontaktní osoba vás vyslechne, dle vaší konkrétní situace vám představí nástroje pomoci, které máme k dispozici v rámci univerzity i mimo ni a přiblíží vám proces řešení v rámci MU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Kontaktní osoby na FF</a:t>
            </a:r>
            <a:r>
              <a:rPr lang="fr-FR" sz="2000">
                <a:solidFill>
                  <a:srgbClr val="0000FF"/>
                </a:solidFill>
              </a:rPr>
              <a:t>:</a:t>
            </a:r>
            <a:endParaRPr sz="2000">
              <a:solidFill>
                <a:srgbClr val="0000FF"/>
              </a:solidFill>
            </a:endParaRPr>
          </a:p>
          <a:p>
            <a:pPr indent="-457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doc. Mgr. Denisa Nečasová, Ph.D. (necasova@phil.muni.cz)</a:t>
            </a:r>
            <a:endParaRPr/>
          </a:p>
          <a:p>
            <a:pPr indent="-457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Calibri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prof. PhDr. Petr Kyloušek, CSc. (</a:t>
            </a:r>
            <a:r>
              <a:rPr lang="fr-FR" sz="2000" u="sng">
                <a:solidFill>
                  <a:schemeClr val="hlink"/>
                </a:solidFill>
                <a:hlinkClick r:id="rId3"/>
              </a:rPr>
              <a:t>kylousek@phil.muni.cz</a:t>
            </a:r>
            <a:r>
              <a:rPr lang="fr-FR" sz="2000">
                <a:solidFill>
                  <a:srgbClr val="0000FF"/>
                </a:solidFill>
              </a:rPr>
              <a:t>)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•"/>
            </a:pPr>
            <a:r>
              <a:rPr b="1" lang="fr-FR" sz="2000">
                <a:solidFill>
                  <a:srgbClr val="0000FF"/>
                </a:solidFill>
              </a:rPr>
              <a:t>Veškeré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muni.cz/studenti/sexualni-obtezovani/na-koho-se-muzete-obratit-na-mu-v-pripade-sexualniho-obtezovani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Teiresiás – Středisko pro pomoc studentům se specifickými nároky</a:t>
            </a:r>
            <a:br>
              <a:rPr lang="fr-FR" sz="4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274" name="Google Shape;274;p23"/>
          <p:cNvSpPr txBox="1"/>
          <p:nvPr>
            <p:ph idx="4294967295" type="body"/>
          </p:nvPr>
        </p:nvSpPr>
        <p:spPr>
          <a:xfrm>
            <a:off x="719401" y="2082530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Zajištění přístupnosti oborů pro studující se zrakovým, sluchovým a pohybovým postižením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Poskytnutí podpory studujícím se specifickými poruchami učení, s psychickými obtížemi, poruchami autistického spektra nebo s chronickým onemocněním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Služby</a:t>
            </a:r>
            <a:r>
              <a:rPr lang="fr-FR" sz="2000">
                <a:solidFill>
                  <a:srgbClr val="0000FF"/>
                </a:solidFill>
              </a:rPr>
              <a:t>: např. Organizační a technický servis, Studijní poradenství, Tlumočnický a přepisovatelský servis, Osobní asistence a nácvik prostorové orientace 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teiresias.muni.cz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teiresias@muni.cz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4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Centrum jazykového vzdělávání </a:t>
            </a:r>
            <a:endParaRPr/>
          </a:p>
        </p:txBody>
      </p:sp>
      <p:sp>
        <p:nvSpPr>
          <p:cNvPr id="280" name="Google Shape;280;p24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Zajištění celouniverzitní výuky cizích jazyků na nefilologických oborech MU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Jednotlivá fakultní oddělení Centra poskytují studentům odbornou a akademickou úroveň vzdělání v angličtině, němčině, francouzštině, španělštině, ruštině a latině a pro zahraniční studenty jsou pořádány kurzy češtiny</a:t>
            </a:r>
            <a:endParaRPr sz="2000">
              <a:solidFill>
                <a:srgbClr val="0000FF"/>
              </a:solidFill>
            </a:endParaRPr>
          </a:p>
          <a:p>
            <a:pPr indent="-215900" lvl="0" marL="414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cjv.muni.cz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cjv@rect.muni.cz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Kariérní centrum </a:t>
            </a:r>
            <a:endParaRPr/>
          </a:p>
        </p:txBody>
      </p:sp>
      <p:sp>
        <p:nvSpPr>
          <p:cNvPr id="286" name="Google Shape;286;p25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Víte, jakým kariérním směrem se chcete vydat? Co musíte udělat, abyste uspěli na trhu práce? Potřebujete více informací o tom, jak to v praxi funguje?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Nabídka individuálního kariérního poradenství, rozvojových workshopů nebo akcí se zaměstnavateli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kariera.muni.cz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Nabídky práce, praxe nebo stáží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jobcheckin.muni.cz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info@kariera.muni.cz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6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IS-technik, E-technik</a:t>
            </a:r>
            <a:endParaRPr/>
          </a:p>
        </p:txBody>
      </p:sp>
      <p:sp>
        <p:nvSpPr>
          <p:cNvPr id="292" name="Google Shape;292;p26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IS-technik</a:t>
            </a:r>
            <a:r>
              <a:rPr lang="fr-FR" sz="2000">
                <a:solidFill>
                  <a:srgbClr val="0000FF"/>
                </a:solidFill>
              </a:rPr>
              <a:t> = uživatelská a technická podpora při problémech, které mohou nastat v souvislosti s používáním Informačního systému MU. 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is.muni.cz/podpora/istech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istech@fi.muni.cz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E-technik </a:t>
            </a:r>
            <a:r>
              <a:rPr lang="fr-FR" sz="2000">
                <a:solidFill>
                  <a:srgbClr val="0000FF"/>
                </a:solidFill>
              </a:rPr>
              <a:t>= uživatelská podpora při využívání e-learningových nástrojů v Informačním systému MU. 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Všechny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is.muni.cz/podpora/etech</a:t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etech@fi.muni.cz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7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IT servis</a:t>
            </a:r>
            <a:endParaRPr/>
          </a:p>
        </p:txBody>
      </p:sp>
      <p:sp>
        <p:nvSpPr>
          <p:cNvPr id="298" name="Google Shape;298;p27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IT podpora je zajištěna lokálně na fakultách a pracovištích příslušnými IT centry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Centrálním kontaktním bodem IT podpory je IT ServiceDesk na MUNI, který přímo řeší či deleguje vaše požadavky na příslušné odborníky, a to každý pracovní den od 7:00 do 19:00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Před kontaktováním ServiceDesku se však zkuste podívat, zda váš požadavek neřeší web IT MUNI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Důležité odkazy</a:t>
            </a:r>
            <a:endParaRPr/>
          </a:p>
        </p:txBody>
      </p:sp>
      <p:sp>
        <p:nvSpPr>
          <p:cNvPr id="304" name="Google Shape;304;p29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Web pro prváky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phil.muni.cz/student/prvak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Stránky ÚJRL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romanistika.phil.muni.cz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Kdo mi může pomoci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muni.cz/studenti/jsme-jedno-ucho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Studijní a zkušební řád MU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muni.cz/o-univerzite/uredni-deska/studijni-a-zkusebni-rad-mu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Úřední deska FF MU (Předpisy FF MU a ostatní dokumenty)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is.muni.cz/do/phil/uredni_deska/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Obsah prezentace</a:t>
            </a:r>
            <a:endParaRPr/>
          </a:p>
        </p:txBody>
      </p:sp>
      <p:sp>
        <p:nvSpPr>
          <p:cNvPr id="143" name="Google Shape;143;p3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Základní informace pro nově přijaté </a:t>
            </a:r>
            <a:endParaRPr sz="2000">
              <a:solidFill>
                <a:srgbClr val="0000FF"/>
              </a:solidFill>
            </a:endParaRPr>
          </a:p>
          <a:p>
            <a:pPr indent="-330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Na koho se obrátit, když jste v průběhu studia narazili na nějaký problém? </a:t>
            </a:r>
            <a:endParaRPr sz="2000">
              <a:solidFill>
                <a:srgbClr val="0000FF"/>
              </a:solidFill>
            </a:endParaRPr>
          </a:p>
          <a:p>
            <a:pPr indent="-330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Na koho se dále obrátit, když… aneb Fakultní poradenství </a:t>
            </a:r>
            <a:endParaRPr sz="2000">
              <a:solidFill>
                <a:srgbClr val="0000FF"/>
              </a:solidFill>
            </a:endParaRPr>
          </a:p>
          <a:p>
            <a:pPr indent="-330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Na koho se dále obrátit, když… aneb Univerzitní poradenství a servis </a:t>
            </a:r>
            <a:endParaRPr sz="2000">
              <a:solidFill>
                <a:srgbClr val="0000FF"/>
              </a:solidFill>
            </a:endParaRPr>
          </a:p>
          <a:p>
            <a:pPr indent="-330200" lvl="0" marL="529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AutoNum type="arabicPeriod"/>
            </a:pPr>
            <a:r>
              <a:rPr lang="fr-FR" sz="2000">
                <a:solidFill>
                  <a:srgbClr val="0000FF"/>
                </a:solidFill>
              </a:rPr>
              <a:t>Důležité odkazy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Pro nově přijaté</a:t>
            </a:r>
            <a:endParaRPr/>
          </a:p>
        </p:txBody>
      </p:sp>
      <p:sp>
        <p:nvSpPr>
          <p:cNvPr id="149" name="Google Shape;149;p4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Průvodce začátkem studia (</a:t>
            </a:r>
            <a:r>
              <a:rPr b="1" lang="fr-FR" sz="2000">
                <a:solidFill>
                  <a:srgbClr val="0000FF"/>
                </a:solidFill>
              </a:rPr>
              <a:t>web pro prváky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phil.muni.cz/student/prvak</a:t>
            </a:r>
            <a:r>
              <a:rPr lang="fr-FR" sz="2000">
                <a:solidFill>
                  <a:srgbClr val="0000FF"/>
                </a:solidFill>
              </a:rPr>
              <a:t>)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Informace k registraci předmětů, zápisu předmětů a rozvrhu: </a:t>
            </a:r>
            <a:r>
              <a:rPr lang="fr-FR" sz="2000" u="sng">
                <a:solidFill>
                  <a:schemeClr val="hlink"/>
                </a:solidFill>
                <a:hlinkClick r:id="rId4"/>
              </a:rPr>
              <a:t>https://www.muni.cz/studenti/registrace-predmetu-a-rozvrh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Základy práce s IS: </a:t>
            </a:r>
            <a:r>
              <a:rPr lang="fr-FR" sz="2000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phil.muni.cz/do/phil/Pracoviste/SO/navody/zaklady_prace_s_is_mu.pdf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Na co nezapomenout v IS, když začínám studovat: </a:t>
            </a:r>
            <a:r>
              <a:rPr lang="fr-FR" sz="2000" u="sng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it.muni.cz/phil/pro-studenty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Kde hledat další rady: </a:t>
            </a:r>
            <a:r>
              <a:rPr lang="fr-FR" sz="2000" u="sng">
                <a:solidFill>
                  <a:schemeClr val="hlink"/>
                </a:solidFill>
                <a:hlinkClick r:id="rId7"/>
              </a:rPr>
              <a:t>https://www.muni.cz/studenti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Ústav románských jazyků a literatur</a:t>
            </a:r>
            <a:endParaRPr/>
          </a:p>
        </p:txBody>
      </p:sp>
      <p:sp>
        <p:nvSpPr>
          <p:cNvPr id="155" name="Google Shape;155;p5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720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None/>
            </a:pPr>
            <a:r>
              <a:rPr lang="fr-FR" sz="2000">
                <a:solidFill>
                  <a:srgbClr val="0000FF"/>
                </a:solidFill>
              </a:rPr>
              <a:t>= zajištění výuky v oblasti románských jazyků, literatury a reálií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Vznik současně s FF a MU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Bakalářské a magisterské programy se zaměřením na francouzský, španěl­ský, italský, portugalský a katalánský jazyk a literaturu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Sídlo</a:t>
            </a:r>
            <a:r>
              <a:rPr lang="fr-FR" sz="2000">
                <a:solidFill>
                  <a:srgbClr val="0000FF"/>
                </a:solidFill>
              </a:rPr>
              <a:t>: Budova G, Gorkého 57/7, 602 00 Brno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Veškeré informace</a:t>
            </a:r>
            <a:r>
              <a:rPr lang="fr-FR" sz="2000">
                <a:solidFill>
                  <a:srgbClr val="0000FF"/>
                </a:solidFill>
              </a:rPr>
              <a:t>: </a:t>
            </a:r>
            <a:r>
              <a:rPr lang="fr-FR" sz="2000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romanistika.phil.muni.cz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6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Na koho se obrátit, když jste v průběhu studia narazili na nějaký problém? </a:t>
            </a:r>
            <a:endParaRPr/>
          </a:p>
        </p:txBody>
      </p:sp>
      <p:sp>
        <p:nvSpPr>
          <p:cNvPr id="161" name="Google Shape;161;p6"/>
          <p:cNvSpPr txBox="1"/>
          <p:nvPr>
            <p:ph idx="4294967295" type="body"/>
          </p:nvPr>
        </p:nvSpPr>
        <p:spPr>
          <a:xfrm>
            <a:off x="720000" y="1939649"/>
            <a:ext cx="10881600" cy="477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Poradenské centrum 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Studijní oddělení a Sekretariát ÚRJL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Fakultní poradci a poradkyně 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Programoví konzultanti</a:t>
            </a:r>
            <a:r>
              <a:rPr lang="fr-FR" sz="2000">
                <a:solidFill>
                  <a:srgbClr val="0000FF"/>
                </a:solidFill>
              </a:rPr>
              <a:t> a prostředníci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Studentští mentoři a mentorky</a:t>
            </a:r>
            <a:endParaRPr/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Psychologické poradenství </a:t>
            </a:r>
            <a:endParaRPr/>
          </a:p>
          <a:p>
            <a:pPr indent="-215900" lvl="0" marL="414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Ochránkyně práv 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7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Na koho se dále obrátit, když… aneb Fakultní poradenství </a:t>
            </a:r>
            <a:endParaRPr/>
          </a:p>
        </p:txBody>
      </p:sp>
      <p:sp>
        <p:nvSpPr>
          <p:cNvPr id="167" name="Google Shape;167;p7"/>
          <p:cNvSpPr txBox="1"/>
          <p:nvPr>
            <p:ph idx="4294967295" type="body"/>
          </p:nvPr>
        </p:nvSpPr>
        <p:spPr>
          <a:xfrm>
            <a:off x="720000" y="1998000"/>
            <a:ext cx="10753200" cy="46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Garanti a garantky programu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Garanti a garantky předmětu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Zástupce a zástupkyně studentů ve Společné programové radě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Vyučující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Vedoucí ústavu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Proděkan pro studium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Kontaktní osoba pro případy sexuálního obtěžování</a:t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Na koho se dále obrátit, když… aneb Univerzitní poradenství a servis</a:t>
            </a:r>
            <a:endParaRPr/>
          </a:p>
        </p:txBody>
      </p:sp>
      <p:sp>
        <p:nvSpPr>
          <p:cNvPr id="173" name="Google Shape;173;p8"/>
          <p:cNvSpPr txBox="1"/>
          <p:nvPr>
            <p:ph idx="4294967295" type="body"/>
          </p:nvPr>
        </p:nvSpPr>
        <p:spPr>
          <a:xfrm>
            <a:off x="719998" y="1998002"/>
            <a:ext cx="10753197" cy="41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Teiresiás – Středisko pro pomoc studentům se specifickými nároky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Centrum jazykového vzdělávání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Kariérní centrum</a:t>
            </a:r>
            <a:endParaRPr sz="2000">
              <a:solidFill>
                <a:srgbClr val="0000FF"/>
              </a:solidFill>
            </a:endParaRPr>
          </a:p>
          <a:p>
            <a:pPr indent="-215900" lvl="0" marL="414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IS-technik, E-technik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IT servis </a:t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9"/>
          <p:cNvSpPr txBox="1"/>
          <p:nvPr>
            <p:ph type="title"/>
          </p:nvPr>
        </p:nvSpPr>
        <p:spPr>
          <a:xfrm>
            <a:off x="719998" y="719998"/>
            <a:ext cx="10753197" cy="4515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fr-FR"/>
              <a:t>Poradenské centrum</a:t>
            </a:r>
            <a:endParaRPr/>
          </a:p>
        </p:txBody>
      </p:sp>
      <p:sp>
        <p:nvSpPr>
          <p:cNvPr id="179" name="Google Shape;179;p9"/>
          <p:cNvSpPr txBox="1"/>
          <p:nvPr>
            <p:ph idx="4294967295" type="body"/>
          </p:nvPr>
        </p:nvSpPr>
        <p:spPr>
          <a:xfrm>
            <a:off x="718800" y="1871996"/>
            <a:ext cx="10753197" cy="39600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Jste na cestě studiem a v něčem tápete? Poradenské centrum vás nasměruje ke zdroji správných odpovědí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lang="fr-FR" sz="2000">
                <a:solidFill>
                  <a:srgbClr val="0000FF"/>
                </a:solidFill>
              </a:rPr>
              <a:t>Cíl: podpořit vaši motivaci úspěšně dostudovat a usnadnit vám orientaci v pomoci, kterou univerzita nabízí </a:t>
            </a:r>
            <a:endParaRPr sz="2000">
              <a:solidFill>
                <a:srgbClr val="0000FF"/>
              </a:solidFill>
            </a:endParaRPr>
          </a:p>
          <a:p>
            <a:pPr indent="-215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rgbClr val="0000FF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Font typeface="Arial"/>
              <a:buChar char="•"/>
            </a:pPr>
            <a:r>
              <a:rPr b="1" lang="fr-FR" sz="2000">
                <a:solidFill>
                  <a:srgbClr val="0000FF"/>
                </a:solidFill>
              </a:rPr>
              <a:t>E-mail</a:t>
            </a:r>
            <a:r>
              <a:rPr lang="fr-FR" sz="2000">
                <a:solidFill>
                  <a:srgbClr val="0000FF"/>
                </a:solidFill>
              </a:rPr>
              <a:t>: poradenstvi@muni.cz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_MU_E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2023-04-12T10:45:27Z</dcterms:created>
  <dc:creator>Honza</dc:creator>
</cp:coreProperties>
</file>