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83" r:id="rId5"/>
    <p:sldId id="284" r:id="rId6"/>
    <p:sldId id="261" r:id="rId7"/>
    <p:sldId id="260" r:id="rId8"/>
    <p:sldId id="262" r:id="rId9"/>
    <p:sldId id="263" r:id="rId10"/>
    <p:sldId id="265" r:id="rId11"/>
    <p:sldId id="266" r:id="rId12"/>
    <p:sldId id="286" r:id="rId13"/>
    <p:sldId id="267" r:id="rId14"/>
    <p:sldId id="268" r:id="rId15"/>
    <p:sldId id="281" r:id="rId16"/>
    <p:sldId id="287" r:id="rId17"/>
    <p:sldId id="289" r:id="rId18"/>
    <p:sldId id="288" r:id="rId19"/>
    <p:sldId id="291" r:id="rId20"/>
    <p:sldId id="290" r:id="rId21"/>
    <p:sldId id="292" r:id="rId22"/>
    <p:sldId id="294" r:id="rId23"/>
    <p:sldId id="293" r:id="rId24"/>
    <p:sldId id="271" r:id="rId25"/>
    <p:sldId id="272"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ria De Tommaso" initials="VDT" lastIdx="1" clrIdx="0">
    <p:extLst>
      <p:ext uri="{19B8F6BF-5375-455C-9EA6-DF929625EA0E}">
        <p15:presenceInfo xmlns:p15="http://schemas.microsoft.com/office/powerpoint/2012/main" userId="S-1-5-21-3451901064-902568176-4053310204-1845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8" autoAdjust="0"/>
    <p:restoredTop sz="94615"/>
  </p:normalViewPr>
  <p:slideViewPr>
    <p:cSldViewPr snapToGrid="0">
      <p:cViewPr varScale="1">
        <p:scale>
          <a:sx n="106" d="100"/>
          <a:sy n="106" d="100"/>
        </p:scale>
        <p:origin x="776"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e%20Tommaso\Desktop\italiano\dottorato\tesi\CORPUS\foglio_grafici.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'coesione-gestione'!$A$2</c:f>
              <c:strCache>
                <c:ptCount val="1"/>
                <c:pt idx="0">
                  <c:v>Sintassi e coesione</c:v>
                </c:pt>
              </c:strCache>
            </c:strRef>
          </c:tx>
          <c:spPr>
            <a:solidFill>
              <a:schemeClr val="accent6"/>
            </a:solidFill>
            <a:ln>
              <a:noFill/>
            </a:ln>
            <a:effectLst/>
          </c:spPr>
          <c:invertIfNegative val="0"/>
          <c:dLbls>
            <c:dLbl>
              <c:idx val="0"/>
              <c:tx>
                <c:rich>
                  <a:bodyPr/>
                  <a:lstStyle/>
                  <a:p>
                    <a:r>
                      <a:rPr lang="en-US"/>
                      <a:t>57,7%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812C-4F5D-9E67-AFEA3AD5996C}"/>
                </c:ext>
              </c:extLst>
            </c:dLbl>
            <c:dLbl>
              <c:idx val="1"/>
              <c:tx>
                <c:rich>
                  <a:bodyPr/>
                  <a:lstStyle/>
                  <a:p>
                    <a:r>
                      <a:rPr lang="en-US"/>
                      <a:t>60%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812C-4F5D-9E67-AFEA3AD5996C}"/>
                </c:ext>
              </c:extLst>
            </c:dLbl>
            <c:dLbl>
              <c:idx val="2"/>
              <c:tx>
                <c:rich>
                  <a:bodyPr/>
                  <a:lstStyle/>
                  <a:p>
                    <a:r>
                      <a:rPr lang="en-US"/>
                      <a:t>65,2%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812C-4F5D-9E67-AFEA3AD5996C}"/>
                </c:ext>
              </c:extLst>
            </c:dLbl>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'coesione-gestione'!$B$1:$D$1</c:f>
              <c:strCache>
                <c:ptCount val="3"/>
                <c:pt idx="0">
                  <c:v>IL elementare</c:v>
                </c:pt>
                <c:pt idx="1">
                  <c:v>IL intermedia</c:v>
                </c:pt>
                <c:pt idx="2">
                  <c:v>IL medio-avanzata</c:v>
                </c:pt>
              </c:strCache>
            </c:strRef>
          </c:cat>
          <c:val>
            <c:numRef>
              <c:f>'coesione-gestione'!$B$2:$D$2</c:f>
              <c:numCache>
                <c:formatCode>0.00%</c:formatCode>
                <c:ptCount val="3"/>
                <c:pt idx="0">
                  <c:v>0.57700000000000062</c:v>
                </c:pt>
                <c:pt idx="1">
                  <c:v>0.60000000000000064</c:v>
                </c:pt>
                <c:pt idx="2">
                  <c:v>0.65200000000000613</c:v>
                </c:pt>
              </c:numCache>
            </c:numRef>
          </c:val>
          <c:extLst>
            <c:ext xmlns:c16="http://schemas.microsoft.com/office/drawing/2014/chart" uri="{C3380CC4-5D6E-409C-BE32-E72D297353CC}">
              <c16:uniqueId val="{00000003-812C-4F5D-9E67-AFEA3AD5996C}"/>
            </c:ext>
          </c:extLst>
        </c:ser>
        <c:ser>
          <c:idx val="1"/>
          <c:order val="1"/>
          <c:tx>
            <c:strRef>
              <c:f>'coesione-gestione'!$A$3</c:f>
              <c:strCache>
                <c:ptCount val="1"/>
                <c:pt idx="0">
                  <c:v>Sintassi e gestione dell'informazione</c:v>
                </c:pt>
              </c:strCache>
            </c:strRef>
          </c:tx>
          <c:spPr>
            <a:solidFill>
              <a:schemeClr val="accent5"/>
            </a:solidFill>
            <a:ln>
              <a:noFill/>
            </a:ln>
            <a:effectLst/>
          </c:spPr>
          <c:invertIfNegative val="0"/>
          <c:dLbls>
            <c:dLbl>
              <c:idx val="0"/>
              <c:tx>
                <c:rich>
                  <a:bodyPr/>
                  <a:lstStyle/>
                  <a:p>
                    <a:r>
                      <a:rPr lang="en-US"/>
                      <a:t>42,3%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812C-4F5D-9E67-AFEA3AD5996C}"/>
                </c:ext>
              </c:extLst>
            </c:dLbl>
            <c:dLbl>
              <c:idx val="1"/>
              <c:tx>
                <c:rich>
                  <a:bodyPr/>
                  <a:lstStyle/>
                  <a:p>
                    <a:r>
                      <a:rPr lang="en-US"/>
                      <a:t>40%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812C-4F5D-9E67-AFEA3AD5996C}"/>
                </c:ext>
              </c:extLst>
            </c:dLbl>
            <c:dLbl>
              <c:idx val="2"/>
              <c:layout>
                <c:manualLayout>
                  <c:x val="5.5555555555555558E-3"/>
                  <c:y val="0"/>
                </c:manualLayout>
              </c:layout>
              <c:tx>
                <c:rich>
                  <a:bodyPr/>
                  <a:lstStyle/>
                  <a:p>
                    <a:r>
                      <a:rPr lang="en-US"/>
                      <a:t>34,8%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812C-4F5D-9E67-AFEA3AD5996C}"/>
                </c:ext>
              </c:extLst>
            </c:dLbl>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'coesione-gestione'!$B$1:$D$1</c:f>
              <c:strCache>
                <c:ptCount val="3"/>
                <c:pt idx="0">
                  <c:v>IL elementare</c:v>
                </c:pt>
                <c:pt idx="1">
                  <c:v>IL intermedia</c:v>
                </c:pt>
                <c:pt idx="2">
                  <c:v>IL medio-avanzata</c:v>
                </c:pt>
              </c:strCache>
            </c:strRef>
          </c:cat>
          <c:val>
            <c:numRef>
              <c:f>'coesione-gestione'!$B$3:$D$3</c:f>
              <c:numCache>
                <c:formatCode>0.00%</c:formatCode>
                <c:ptCount val="3"/>
                <c:pt idx="0">
                  <c:v>0.42300000000000032</c:v>
                </c:pt>
                <c:pt idx="1">
                  <c:v>0.4</c:v>
                </c:pt>
                <c:pt idx="2">
                  <c:v>0.34800000000000114</c:v>
                </c:pt>
              </c:numCache>
            </c:numRef>
          </c:val>
          <c:extLst>
            <c:ext xmlns:c16="http://schemas.microsoft.com/office/drawing/2014/chart" uri="{C3380CC4-5D6E-409C-BE32-E72D297353CC}">
              <c16:uniqueId val="{00000007-812C-4F5D-9E67-AFEA3AD5996C}"/>
            </c:ext>
          </c:extLst>
        </c:ser>
        <c:dLbls>
          <c:showLegendKey val="0"/>
          <c:showVal val="1"/>
          <c:showCatName val="0"/>
          <c:showSerName val="0"/>
          <c:showPercent val="0"/>
          <c:showBubbleSize val="0"/>
        </c:dLbls>
        <c:gapWidth val="95"/>
        <c:overlap val="100"/>
        <c:axId val="94684288"/>
        <c:axId val="94685824"/>
      </c:barChart>
      <c:catAx>
        <c:axId val="94684288"/>
        <c:scaling>
          <c:orientation val="minMax"/>
        </c:scaling>
        <c:delete val="0"/>
        <c:axPos val="b"/>
        <c:numFmt formatCode="General" sourceLinked="0"/>
        <c:majorTickMark val="none"/>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cs-CZ"/>
          </a:p>
        </c:txPr>
        <c:crossAx val="94685824"/>
        <c:crosses val="autoZero"/>
        <c:auto val="1"/>
        <c:lblAlgn val="ctr"/>
        <c:lblOffset val="100"/>
        <c:noMultiLvlLbl val="0"/>
      </c:catAx>
      <c:valAx>
        <c:axId val="94685824"/>
        <c:scaling>
          <c:orientation val="minMax"/>
        </c:scaling>
        <c:delete val="1"/>
        <c:axPos val="l"/>
        <c:numFmt formatCode="0.00%" sourceLinked="1"/>
        <c:majorTickMark val="out"/>
        <c:minorTickMark val="none"/>
        <c:tickLblPos val="none"/>
        <c:crossAx val="9468428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cs-CZ"/>
        </a:p>
      </c:txPr>
    </c:legend>
    <c:plotVisOnly val="1"/>
    <c:dispBlanksAs val="gap"/>
    <c:showDLblsOverMax val="0"/>
  </c:chart>
  <c:spPr>
    <a:noFill/>
    <a:ln w="6350" cap="flat" cmpd="sng" algn="ctr">
      <a:noFill/>
      <a:prstDash val="solid"/>
      <a:miter lim="800000"/>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1">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8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2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25FCB0-AAA7-4CB5-9C42-63DF289890F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cs-CZ"/>
          </a:p>
        </p:txBody>
      </p:sp>
      <p:sp>
        <p:nvSpPr>
          <p:cNvPr id="3" name="Sottotitolo 2">
            <a:extLst>
              <a:ext uri="{FF2B5EF4-FFF2-40B4-BE49-F238E27FC236}">
                <a16:creationId xmlns:a16="http://schemas.microsoft.com/office/drawing/2014/main" id="{CFB191A4-D35F-49A5-B682-E1D8EB2A2B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cs-CZ"/>
          </a:p>
        </p:txBody>
      </p:sp>
      <p:sp>
        <p:nvSpPr>
          <p:cNvPr id="4" name="Segnaposto data 3">
            <a:extLst>
              <a:ext uri="{FF2B5EF4-FFF2-40B4-BE49-F238E27FC236}">
                <a16:creationId xmlns:a16="http://schemas.microsoft.com/office/drawing/2014/main" id="{95EC4A52-0739-49FC-9CDC-BA887C3788E5}"/>
              </a:ext>
            </a:extLst>
          </p:cNvPr>
          <p:cNvSpPr>
            <a:spLocks noGrp="1"/>
          </p:cNvSpPr>
          <p:nvPr>
            <p:ph type="dt" sz="half" idx="10"/>
          </p:nvPr>
        </p:nvSpPr>
        <p:spPr/>
        <p:txBody>
          <a:bodyPr/>
          <a:lstStyle/>
          <a:p>
            <a:fld id="{446F271E-439D-4CE4-8DD4-3F34872272E4}" type="datetimeFigureOut">
              <a:rPr lang="cs-CZ" smtClean="0"/>
              <a:pPr/>
              <a:t>03.03.2023</a:t>
            </a:fld>
            <a:endParaRPr lang="cs-CZ"/>
          </a:p>
        </p:txBody>
      </p:sp>
      <p:sp>
        <p:nvSpPr>
          <p:cNvPr id="5" name="Segnaposto piè di pagina 4">
            <a:extLst>
              <a:ext uri="{FF2B5EF4-FFF2-40B4-BE49-F238E27FC236}">
                <a16:creationId xmlns:a16="http://schemas.microsoft.com/office/drawing/2014/main" id="{8372D6DE-5822-44EC-8DB2-73394324B45C}"/>
              </a:ext>
            </a:extLst>
          </p:cNvPr>
          <p:cNvSpPr>
            <a:spLocks noGrp="1"/>
          </p:cNvSpPr>
          <p:nvPr>
            <p:ph type="ftr" sz="quarter" idx="11"/>
          </p:nvPr>
        </p:nvSpPr>
        <p:spPr/>
        <p:txBody>
          <a:bodyPr/>
          <a:lstStyle/>
          <a:p>
            <a:endParaRPr lang="cs-CZ"/>
          </a:p>
        </p:txBody>
      </p:sp>
      <p:sp>
        <p:nvSpPr>
          <p:cNvPr id="6" name="Segnaposto numero diapositiva 5">
            <a:extLst>
              <a:ext uri="{FF2B5EF4-FFF2-40B4-BE49-F238E27FC236}">
                <a16:creationId xmlns:a16="http://schemas.microsoft.com/office/drawing/2014/main" id="{C863AEC0-E0E6-4D21-8288-543318FD0392}"/>
              </a:ext>
            </a:extLst>
          </p:cNvPr>
          <p:cNvSpPr>
            <a:spLocks noGrp="1"/>
          </p:cNvSpPr>
          <p:nvPr>
            <p:ph type="sldNum" sz="quarter" idx="12"/>
          </p:nvPr>
        </p:nvSpPr>
        <p:spPr/>
        <p:txBody>
          <a:bodyPr/>
          <a:lstStyle/>
          <a:p>
            <a:fld id="{9B509953-AD7D-42F1-BEF1-78FB522C6AC2}" type="slidenum">
              <a:rPr lang="cs-CZ" smtClean="0"/>
              <a:pPr/>
              <a:t>‹#›</a:t>
            </a:fld>
            <a:endParaRPr lang="cs-CZ"/>
          </a:p>
        </p:txBody>
      </p:sp>
    </p:spTree>
    <p:extLst>
      <p:ext uri="{BB962C8B-B14F-4D97-AF65-F5344CB8AC3E}">
        <p14:creationId xmlns:p14="http://schemas.microsoft.com/office/powerpoint/2010/main" val="939374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5CF9F4-9085-480E-A278-291E74D934B0}"/>
              </a:ext>
            </a:extLst>
          </p:cNvPr>
          <p:cNvSpPr>
            <a:spLocks noGrp="1"/>
          </p:cNvSpPr>
          <p:nvPr>
            <p:ph type="title"/>
          </p:nvPr>
        </p:nvSpPr>
        <p:spPr/>
        <p:txBody>
          <a:bodyPr/>
          <a:lstStyle/>
          <a:p>
            <a:r>
              <a:rPr lang="it-IT"/>
              <a:t>Fare clic per modificare lo stile del titolo dello schema</a:t>
            </a:r>
            <a:endParaRPr lang="cs-CZ"/>
          </a:p>
        </p:txBody>
      </p:sp>
      <p:sp>
        <p:nvSpPr>
          <p:cNvPr id="3" name="Segnaposto testo verticale 2">
            <a:extLst>
              <a:ext uri="{FF2B5EF4-FFF2-40B4-BE49-F238E27FC236}">
                <a16:creationId xmlns:a16="http://schemas.microsoft.com/office/drawing/2014/main" id="{CA7B33D1-D114-4B44-BBBD-3C83D632752D}"/>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cs-CZ"/>
          </a:p>
        </p:txBody>
      </p:sp>
      <p:sp>
        <p:nvSpPr>
          <p:cNvPr id="4" name="Segnaposto data 3">
            <a:extLst>
              <a:ext uri="{FF2B5EF4-FFF2-40B4-BE49-F238E27FC236}">
                <a16:creationId xmlns:a16="http://schemas.microsoft.com/office/drawing/2014/main" id="{B952BAA0-D368-4A59-AB53-1120ABAE2202}"/>
              </a:ext>
            </a:extLst>
          </p:cNvPr>
          <p:cNvSpPr>
            <a:spLocks noGrp="1"/>
          </p:cNvSpPr>
          <p:nvPr>
            <p:ph type="dt" sz="half" idx="10"/>
          </p:nvPr>
        </p:nvSpPr>
        <p:spPr/>
        <p:txBody>
          <a:bodyPr/>
          <a:lstStyle/>
          <a:p>
            <a:fld id="{446F271E-439D-4CE4-8DD4-3F34872272E4}" type="datetimeFigureOut">
              <a:rPr lang="cs-CZ" smtClean="0"/>
              <a:pPr/>
              <a:t>03.03.2023</a:t>
            </a:fld>
            <a:endParaRPr lang="cs-CZ"/>
          </a:p>
        </p:txBody>
      </p:sp>
      <p:sp>
        <p:nvSpPr>
          <p:cNvPr id="5" name="Segnaposto piè di pagina 4">
            <a:extLst>
              <a:ext uri="{FF2B5EF4-FFF2-40B4-BE49-F238E27FC236}">
                <a16:creationId xmlns:a16="http://schemas.microsoft.com/office/drawing/2014/main" id="{30D18B83-7B9C-4835-85F8-87A365FCB10E}"/>
              </a:ext>
            </a:extLst>
          </p:cNvPr>
          <p:cNvSpPr>
            <a:spLocks noGrp="1"/>
          </p:cNvSpPr>
          <p:nvPr>
            <p:ph type="ftr" sz="quarter" idx="11"/>
          </p:nvPr>
        </p:nvSpPr>
        <p:spPr/>
        <p:txBody>
          <a:bodyPr/>
          <a:lstStyle/>
          <a:p>
            <a:endParaRPr lang="cs-CZ"/>
          </a:p>
        </p:txBody>
      </p:sp>
      <p:sp>
        <p:nvSpPr>
          <p:cNvPr id="6" name="Segnaposto numero diapositiva 5">
            <a:extLst>
              <a:ext uri="{FF2B5EF4-FFF2-40B4-BE49-F238E27FC236}">
                <a16:creationId xmlns:a16="http://schemas.microsoft.com/office/drawing/2014/main" id="{120B04AD-857B-4587-AE91-12D64AF78B78}"/>
              </a:ext>
            </a:extLst>
          </p:cNvPr>
          <p:cNvSpPr>
            <a:spLocks noGrp="1"/>
          </p:cNvSpPr>
          <p:nvPr>
            <p:ph type="sldNum" sz="quarter" idx="12"/>
          </p:nvPr>
        </p:nvSpPr>
        <p:spPr/>
        <p:txBody>
          <a:bodyPr/>
          <a:lstStyle/>
          <a:p>
            <a:fld id="{9B509953-AD7D-42F1-BEF1-78FB522C6AC2}" type="slidenum">
              <a:rPr lang="cs-CZ" smtClean="0"/>
              <a:pPr/>
              <a:t>‹#›</a:t>
            </a:fld>
            <a:endParaRPr lang="cs-CZ"/>
          </a:p>
        </p:txBody>
      </p:sp>
    </p:spTree>
    <p:extLst>
      <p:ext uri="{BB962C8B-B14F-4D97-AF65-F5344CB8AC3E}">
        <p14:creationId xmlns:p14="http://schemas.microsoft.com/office/powerpoint/2010/main" val="2964277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23BAF3E-6955-425F-B5E0-5D933B6C02B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cs-CZ"/>
          </a:p>
        </p:txBody>
      </p:sp>
      <p:sp>
        <p:nvSpPr>
          <p:cNvPr id="3" name="Segnaposto testo verticale 2">
            <a:extLst>
              <a:ext uri="{FF2B5EF4-FFF2-40B4-BE49-F238E27FC236}">
                <a16:creationId xmlns:a16="http://schemas.microsoft.com/office/drawing/2014/main" id="{2601E708-9E80-414B-B623-3BF508618773}"/>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cs-CZ"/>
          </a:p>
        </p:txBody>
      </p:sp>
      <p:sp>
        <p:nvSpPr>
          <p:cNvPr id="4" name="Segnaposto data 3">
            <a:extLst>
              <a:ext uri="{FF2B5EF4-FFF2-40B4-BE49-F238E27FC236}">
                <a16:creationId xmlns:a16="http://schemas.microsoft.com/office/drawing/2014/main" id="{F7307390-9556-470A-82C2-09D5D3C63445}"/>
              </a:ext>
            </a:extLst>
          </p:cNvPr>
          <p:cNvSpPr>
            <a:spLocks noGrp="1"/>
          </p:cNvSpPr>
          <p:nvPr>
            <p:ph type="dt" sz="half" idx="10"/>
          </p:nvPr>
        </p:nvSpPr>
        <p:spPr/>
        <p:txBody>
          <a:bodyPr/>
          <a:lstStyle/>
          <a:p>
            <a:fld id="{446F271E-439D-4CE4-8DD4-3F34872272E4}" type="datetimeFigureOut">
              <a:rPr lang="cs-CZ" smtClean="0"/>
              <a:pPr/>
              <a:t>03.03.2023</a:t>
            </a:fld>
            <a:endParaRPr lang="cs-CZ"/>
          </a:p>
        </p:txBody>
      </p:sp>
      <p:sp>
        <p:nvSpPr>
          <p:cNvPr id="5" name="Segnaposto piè di pagina 4">
            <a:extLst>
              <a:ext uri="{FF2B5EF4-FFF2-40B4-BE49-F238E27FC236}">
                <a16:creationId xmlns:a16="http://schemas.microsoft.com/office/drawing/2014/main" id="{3D54AC27-268E-4929-8B38-C3D0158C3123}"/>
              </a:ext>
            </a:extLst>
          </p:cNvPr>
          <p:cNvSpPr>
            <a:spLocks noGrp="1"/>
          </p:cNvSpPr>
          <p:nvPr>
            <p:ph type="ftr" sz="quarter" idx="11"/>
          </p:nvPr>
        </p:nvSpPr>
        <p:spPr/>
        <p:txBody>
          <a:bodyPr/>
          <a:lstStyle/>
          <a:p>
            <a:endParaRPr lang="cs-CZ"/>
          </a:p>
        </p:txBody>
      </p:sp>
      <p:sp>
        <p:nvSpPr>
          <p:cNvPr id="6" name="Segnaposto numero diapositiva 5">
            <a:extLst>
              <a:ext uri="{FF2B5EF4-FFF2-40B4-BE49-F238E27FC236}">
                <a16:creationId xmlns:a16="http://schemas.microsoft.com/office/drawing/2014/main" id="{E9F0FB4F-3116-4BAA-BD3C-5C431CC779F8}"/>
              </a:ext>
            </a:extLst>
          </p:cNvPr>
          <p:cNvSpPr>
            <a:spLocks noGrp="1"/>
          </p:cNvSpPr>
          <p:nvPr>
            <p:ph type="sldNum" sz="quarter" idx="12"/>
          </p:nvPr>
        </p:nvSpPr>
        <p:spPr/>
        <p:txBody>
          <a:bodyPr/>
          <a:lstStyle/>
          <a:p>
            <a:fld id="{9B509953-AD7D-42F1-BEF1-78FB522C6AC2}" type="slidenum">
              <a:rPr lang="cs-CZ" smtClean="0"/>
              <a:pPr/>
              <a:t>‹#›</a:t>
            </a:fld>
            <a:endParaRPr lang="cs-CZ"/>
          </a:p>
        </p:txBody>
      </p:sp>
    </p:spTree>
    <p:extLst>
      <p:ext uri="{BB962C8B-B14F-4D97-AF65-F5344CB8AC3E}">
        <p14:creationId xmlns:p14="http://schemas.microsoft.com/office/powerpoint/2010/main" val="3838547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210AA5-22AA-4DD2-97B3-56B35E492322}"/>
              </a:ext>
            </a:extLst>
          </p:cNvPr>
          <p:cNvSpPr>
            <a:spLocks noGrp="1"/>
          </p:cNvSpPr>
          <p:nvPr>
            <p:ph type="title"/>
          </p:nvPr>
        </p:nvSpPr>
        <p:spPr/>
        <p:txBody>
          <a:bodyPr/>
          <a:lstStyle/>
          <a:p>
            <a:r>
              <a:rPr lang="it-IT"/>
              <a:t>Fare clic per modificare lo stile del titolo dello schema</a:t>
            </a:r>
            <a:endParaRPr lang="cs-CZ"/>
          </a:p>
        </p:txBody>
      </p:sp>
      <p:sp>
        <p:nvSpPr>
          <p:cNvPr id="3" name="Segnaposto contenuto 2">
            <a:extLst>
              <a:ext uri="{FF2B5EF4-FFF2-40B4-BE49-F238E27FC236}">
                <a16:creationId xmlns:a16="http://schemas.microsoft.com/office/drawing/2014/main" id="{ECDDE908-F3D1-42BC-8ADD-BCEE752080BB}"/>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cs-CZ"/>
          </a:p>
        </p:txBody>
      </p:sp>
      <p:sp>
        <p:nvSpPr>
          <p:cNvPr id="4" name="Segnaposto data 3">
            <a:extLst>
              <a:ext uri="{FF2B5EF4-FFF2-40B4-BE49-F238E27FC236}">
                <a16:creationId xmlns:a16="http://schemas.microsoft.com/office/drawing/2014/main" id="{1BFC811D-ACEB-4513-A5C9-AD39AE1D9F42}"/>
              </a:ext>
            </a:extLst>
          </p:cNvPr>
          <p:cNvSpPr>
            <a:spLocks noGrp="1"/>
          </p:cNvSpPr>
          <p:nvPr>
            <p:ph type="dt" sz="half" idx="10"/>
          </p:nvPr>
        </p:nvSpPr>
        <p:spPr/>
        <p:txBody>
          <a:bodyPr/>
          <a:lstStyle/>
          <a:p>
            <a:fld id="{446F271E-439D-4CE4-8DD4-3F34872272E4}" type="datetimeFigureOut">
              <a:rPr lang="cs-CZ" smtClean="0"/>
              <a:pPr/>
              <a:t>03.03.2023</a:t>
            </a:fld>
            <a:endParaRPr lang="cs-CZ"/>
          </a:p>
        </p:txBody>
      </p:sp>
      <p:sp>
        <p:nvSpPr>
          <p:cNvPr id="5" name="Segnaposto piè di pagina 4">
            <a:extLst>
              <a:ext uri="{FF2B5EF4-FFF2-40B4-BE49-F238E27FC236}">
                <a16:creationId xmlns:a16="http://schemas.microsoft.com/office/drawing/2014/main" id="{7B1CCC0D-048D-42E6-B819-CA3F0BB33C3F}"/>
              </a:ext>
            </a:extLst>
          </p:cNvPr>
          <p:cNvSpPr>
            <a:spLocks noGrp="1"/>
          </p:cNvSpPr>
          <p:nvPr>
            <p:ph type="ftr" sz="quarter" idx="11"/>
          </p:nvPr>
        </p:nvSpPr>
        <p:spPr/>
        <p:txBody>
          <a:bodyPr/>
          <a:lstStyle/>
          <a:p>
            <a:endParaRPr lang="cs-CZ"/>
          </a:p>
        </p:txBody>
      </p:sp>
      <p:sp>
        <p:nvSpPr>
          <p:cNvPr id="6" name="Segnaposto numero diapositiva 5">
            <a:extLst>
              <a:ext uri="{FF2B5EF4-FFF2-40B4-BE49-F238E27FC236}">
                <a16:creationId xmlns:a16="http://schemas.microsoft.com/office/drawing/2014/main" id="{68BEB8E3-8508-4FA3-8BBF-A40E7F1A74E6}"/>
              </a:ext>
            </a:extLst>
          </p:cNvPr>
          <p:cNvSpPr>
            <a:spLocks noGrp="1"/>
          </p:cNvSpPr>
          <p:nvPr>
            <p:ph type="sldNum" sz="quarter" idx="12"/>
          </p:nvPr>
        </p:nvSpPr>
        <p:spPr/>
        <p:txBody>
          <a:bodyPr/>
          <a:lstStyle/>
          <a:p>
            <a:fld id="{9B509953-AD7D-42F1-BEF1-78FB522C6AC2}" type="slidenum">
              <a:rPr lang="cs-CZ" smtClean="0"/>
              <a:pPr/>
              <a:t>‹#›</a:t>
            </a:fld>
            <a:endParaRPr lang="cs-CZ"/>
          </a:p>
        </p:txBody>
      </p:sp>
    </p:spTree>
    <p:extLst>
      <p:ext uri="{BB962C8B-B14F-4D97-AF65-F5344CB8AC3E}">
        <p14:creationId xmlns:p14="http://schemas.microsoft.com/office/powerpoint/2010/main" val="1235136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056051-07F0-4CCE-A3CD-988A040C087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cs-CZ"/>
          </a:p>
        </p:txBody>
      </p:sp>
      <p:sp>
        <p:nvSpPr>
          <p:cNvPr id="3" name="Segnaposto testo 2">
            <a:extLst>
              <a:ext uri="{FF2B5EF4-FFF2-40B4-BE49-F238E27FC236}">
                <a16:creationId xmlns:a16="http://schemas.microsoft.com/office/drawing/2014/main" id="{86EBBD82-8893-4D75-AF51-83B19399C5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9D79D5F2-BE6F-4CD4-AACC-FF01140ACCEF}"/>
              </a:ext>
            </a:extLst>
          </p:cNvPr>
          <p:cNvSpPr>
            <a:spLocks noGrp="1"/>
          </p:cNvSpPr>
          <p:nvPr>
            <p:ph type="dt" sz="half" idx="10"/>
          </p:nvPr>
        </p:nvSpPr>
        <p:spPr/>
        <p:txBody>
          <a:bodyPr/>
          <a:lstStyle/>
          <a:p>
            <a:fld id="{446F271E-439D-4CE4-8DD4-3F34872272E4}" type="datetimeFigureOut">
              <a:rPr lang="cs-CZ" smtClean="0"/>
              <a:pPr/>
              <a:t>03.03.2023</a:t>
            </a:fld>
            <a:endParaRPr lang="cs-CZ"/>
          </a:p>
        </p:txBody>
      </p:sp>
      <p:sp>
        <p:nvSpPr>
          <p:cNvPr id="5" name="Segnaposto piè di pagina 4">
            <a:extLst>
              <a:ext uri="{FF2B5EF4-FFF2-40B4-BE49-F238E27FC236}">
                <a16:creationId xmlns:a16="http://schemas.microsoft.com/office/drawing/2014/main" id="{83BA4E14-9286-49EC-9D15-5AC09C2C8B43}"/>
              </a:ext>
            </a:extLst>
          </p:cNvPr>
          <p:cNvSpPr>
            <a:spLocks noGrp="1"/>
          </p:cNvSpPr>
          <p:nvPr>
            <p:ph type="ftr" sz="quarter" idx="11"/>
          </p:nvPr>
        </p:nvSpPr>
        <p:spPr/>
        <p:txBody>
          <a:bodyPr/>
          <a:lstStyle/>
          <a:p>
            <a:endParaRPr lang="cs-CZ"/>
          </a:p>
        </p:txBody>
      </p:sp>
      <p:sp>
        <p:nvSpPr>
          <p:cNvPr id="6" name="Segnaposto numero diapositiva 5">
            <a:extLst>
              <a:ext uri="{FF2B5EF4-FFF2-40B4-BE49-F238E27FC236}">
                <a16:creationId xmlns:a16="http://schemas.microsoft.com/office/drawing/2014/main" id="{5CA86CEA-AAAB-41D0-91CA-7470CA191F9A}"/>
              </a:ext>
            </a:extLst>
          </p:cNvPr>
          <p:cNvSpPr>
            <a:spLocks noGrp="1"/>
          </p:cNvSpPr>
          <p:nvPr>
            <p:ph type="sldNum" sz="quarter" idx="12"/>
          </p:nvPr>
        </p:nvSpPr>
        <p:spPr/>
        <p:txBody>
          <a:bodyPr/>
          <a:lstStyle/>
          <a:p>
            <a:fld id="{9B509953-AD7D-42F1-BEF1-78FB522C6AC2}" type="slidenum">
              <a:rPr lang="cs-CZ" smtClean="0"/>
              <a:pPr/>
              <a:t>‹#›</a:t>
            </a:fld>
            <a:endParaRPr lang="cs-CZ"/>
          </a:p>
        </p:txBody>
      </p:sp>
    </p:spTree>
    <p:extLst>
      <p:ext uri="{BB962C8B-B14F-4D97-AF65-F5344CB8AC3E}">
        <p14:creationId xmlns:p14="http://schemas.microsoft.com/office/powerpoint/2010/main" val="384297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170298-E421-4FBC-9526-6625BE6657EF}"/>
              </a:ext>
            </a:extLst>
          </p:cNvPr>
          <p:cNvSpPr>
            <a:spLocks noGrp="1"/>
          </p:cNvSpPr>
          <p:nvPr>
            <p:ph type="title"/>
          </p:nvPr>
        </p:nvSpPr>
        <p:spPr/>
        <p:txBody>
          <a:bodyPr/>
          <a:lstStyle/>
          <a:p>
            <a:r>
              <a:rPr lang="it-IT"/>
              <a:t>Fare clic per modificare lo stile del titolo dello schema</a:t>
            </a:r>
            <a:endParaRPr lang="cs-CZ"/>
          </a:p>
        </p:txBody>
      </p:sp>
      <p:sp>
        <p:nvSpPr>
          <p:cNvPr id="3" name="Segnaposto contenuto 2">
            <a:extLst>
              <a:ext uri="{FF2B5EF4-FFF2-40B4-BE49-F238E27FC236}">
                <a16:creationId xmlns:a16="http://schemas.microsoft.com/office/drawing/2014/main" id="{AB46D94A-9DB3-45EA-A35F-04B0FBAC9082}"/>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cs-CZ"/>
          </a:p>
        </p:txBody>
      </p:sp>
      <p:sp>
        <p:nvSpPr>
          <p:cNvPr id="4" name="Segnaposto contenuto 3">
            <a:extLst>
              <a:ext uri="{FF2B5EF4-FFF2-40B4-BE49-F238E27FC236}">
                <a16:creationId xmlns:a16="http://schemas.microsoft.com/office/drawing/2014/main" id="{8E2E7AC8-24DA-4CCD-BF78-189094D5C17E}"/>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cs-CZ"/>
          </a:p>
        </p:txBody>
      </p:sp>
      <p:sp>
        <p:nvSpPr>
          <p:cNvPr id="5" name="Segnaposto data 4">
            <a:extLst>
              <a:ext uri="{FF2B5EF4-FFF2-40B4-BE49-F238E27FC236}">
                <a16:creationId xmlns:a16="http://schemas.microsoft.com/office/drawing/2014/main" id="{B633168C-336B-432D-B532-260223DF3C8A}"/>
              </a:ext>
            </a:extLst>
          </p:cNvPr>
          <p:cNvSpPr>
            <a:spLocks noGrp="1"/>
          </p:cNvSpPr>
          <p:nvPr>
            <p:ph type="dt" sz="half" idx="10"/>
          </p:nvPr>
        </p:nvSpPr>
        <p:spPr/>
        <p:txBody>
          <a:bodyPr/>
          <a:lstStyle/>
          <a:p>
            <a:fld id="{446F271E-439D-4CE4-8DD4-3F34872272E4}" type="datetimeFigureOut">
              <a:rPr lang="cs-CZ" smtClean="0"/>
              <a:pPr/>
              <a:t>03.03.2023</a:t>
            </a:fld>
            <a:endParaRPr lang="cs-CZ"/>
          </a:p>
        </p:txBody>
      </p:sp>
      <p:sp>
        <p:nvSpPr>
          <p:cNvPr id="6" name="Segnaposto piè di pagina 5">
            <a:extLst>
              <a:ext uri="{FF2B5EF4-FFF2-40B4-BE49-F238E27FC236}">
                <a16:creationId xmlns:a16="http://schemas.microsoft.com/office/drawing/2014/main" id="{D7915F0B-7378-4076-86C9-EC0F241F7CA9}"/>
              </a:ext>
            </a:extLst>
          </p:cNvPr>
          <p:cNvSpPr>
            <a:spLocks noGrp="1"/>
          </p:cNvSpPr>
          <p:nvPr>
            <p:ph type="ftr" sz="quarter" idx="11"/>
          </p:nvPr>
        </p:nvSpPr>
        <p:spPr/>
        <p:txBody>
          <a:bodyPr/>
          <a:lstStyle/>
          <a:p>
            <a:endParaRPr lang="cs-CZ"/>
          </a:p>
        </p:txBody>
      </p:sp>
      <p:sp>
        <p:nvSpPr>
          <p:cNvPr id="7" name="Segnaposto numero diapositiva 6">
            <a:extLst>
              <a:ext uri="{FF2B5EF4-FFF2-40B4-BE49-F238E27FC236}">
                <a16:creationId xmlns:a16="http://schemas.microsoft.com/office/drawing/2014/main" id="{AD041BED-F093-47CB-9945-B055A9C64801}"/>
              </a:ext>
            </a:extLst>
          </p:cNvPr>
          <p:cNvSpPr>
            <a:spLocks noGrp="1"/>
          </p:cNvSpPr>
          <p:nvPr>
            <p:ph type="sldNum" sz="quarter" idx="12"/>
          </p:nvPr>
        </p:nvSpPr>
        <p:spPr/>
        <p:txBody>
          <a:bodyPr/>
          <a:lstStyle/>
          <a:p>
            <a:fld id="{9B509953-AD7D-42F1-BEF1-78FB522C6AC2}" type="slidenum">
              <a:rPr lang="cs-CZ" smtClean="0"/>
              <a:pPr/>
              <a:t>‹#›</a:t>
            </a:fld>
            <a:endParaRPr lang="cs-CZ"/>
          </a:p>
        </p:txBody>
      </p:sp>
    </p:spTree>
    <p:extLst>
      <p:ext uri="{BB962C8B-B14F-4D97-AF65-F5344CB8AC3E}">
        <p14:creationId xmlns:p14="http://schemas.microsoft.com/office/powerpoint/2010/main" val="2702289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B897C3-7911-4B27-A29D-D53222F7880D}"/>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cs-CZ"/>
          </a:p>
        </p:txBody>
      </p:sp>
      <p:sp>
        <p:nvSpPr>
          <p:cNvPr id="3" name="Segnaposto testo 2">
            <a:extLst>
              <a:ext uri="{FF2B5EF4-FFF2-40B4-BE49-F238E27FC236}">
                <a16:creationId xmlns:a16="http://schemas.microsoft.com/office/drawing/2014/main" id="{E1BB7929-1FCA-44B6-9C9F-7051E0FB88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28E1B8AA-0C6D-4EAA-8CF9-09A14917530C}"/>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cs-CZ"/>
          </a:p>
        </p:txBody>
      </p:sp>
      <p:sp>
        <p:nvSpPr>
          <p:cNvPr id="5" name="Segnaposto testo 4">
            <a:extLst>
              <a:ext uri="{FF2B5EF4-FFF2-40B4-BE49-F238E27FC236}">
                <a16:creationId xmlns:a16="http://schemas.microsoft.com/office/drawing/2014/main" id="{2ADA0DE3-3029-48FA-A084-E164F609CE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F9C0C660-C4A2-4785-8572-2B29CAE3314F}"/>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cs-CZ"/>
          </a:p>
        </p:txBody>
      </p:sp>
      <p:sp>
        <p:nvSpPr>
          <p:cNvPr id="7" name="Segnaposto data 6">
            <a:extLst>
              <a:ext uri="{FF2B5EF4-FFF2-40B4-BE49-F238E27FC236}">
                <a16:creationId xmlns:a16="http://schemas.microsoft.com/office/drawing/2014/main" id="{44ABACC7-C328-4975-8197-BECDB3046828}"/>
              </a:ext>
            </a:extLst>
          </p:cNvPr>
          <p:cNvSpPr>
            <a:spLocks noGrp="1"/>
          </p:cNvSpPr>
          <p:nvPr>
            <p:ph type="dt" sz="half" idx="10"/>
          </p:nvPr>
        </p:nvSpPr>
        <p:spPr/>
        <p:txBody>
          <a:bodyPr/>
          <a:lstStyle/>
          <a:p>
            <a:fld id="{446F271E-439D-4CE4-8DD4-3F34872272E4}" type="datetimeFigureOut">
              <a:rPr lang="cs-CZ" smtClean="0"/>
              <a:pPr/>
              <a:t>03.03.2023</a:t>
            </a:fld>
            <a:endParaRPr lang="cs-CZ"/>
          </a:p>
        </p:txBody>
      </p:sp>
      <p:sp>
        <p:nvSpPr>
          <p:cNvPr id="8" name="Segnaposto piè di pagina 7">
            <a:extLst>
              <a:ext uri="{FF2B5EF4-FFF2-40B4-BE49-F238E27FC236}">
                <a16:creationId xmlns:a16="http://schemas.microsoft.com/office/drawing/2014/main" id="{13D7F71A-0A82-411A-9FC2-18EE4A41EBC9}"/>
              </a:ext>
            </a:extLst>
          </p:cNvPr>
          <p:cNvSpPr>
            <a:spLocks noGrp="1"/>
          </p:cNvSpPr>
          <p:nvPr>
            <p:ph type="ftr" sz="quarter" idx="11"/>
          </p:nvPr>
        </p:nvSpPr>
        <p:spPr/>
        <p:txBody>
          <a:bodyPr/>
          <a:lstStyle/>
          <a:p>
            <a:endParaRPr lang="cs-CZ"/>
          </a:p>
        </p:txBody>
      </p:sp>
      <p:sp>
        <p:nvSpPr>
          <p:cNvPr id="9" name="Segnaposto numero diapositiva 8">
            <a:extLst>
              <a:ext uri="{FF2B5EF4-FFF2-40B4-BE49-F238E27FC236}">
                <a16:creationId xmlns:a16="http://schemas.microsoft.com/office/drawing/2014/main" id="{92D44084-9FB3-444B-AA71-5D4EE56BF296}"/>
              </a:ext>
            </a:extLst>
          </p:cNvPr>
          <p:cNvSpPr>
            <a:spLocks noGrp="1"/>
          </p:cNvSpPr>
          <p:nvPr>
            <p:ph type="sldNum" sz="quarter" idx="12"/>
          </p:nvPr>
        </p:nvSpPr>
        <p:spPr/>
        <p:txBody>
          <a:bodyPr/>
          <a:lstStyle/>
          <a:p>
            <a:fld id="{9B509953-AD7D-42F1-BEF1-78FB522C6AC2}" type="slidenum">
              <a:rPr lang="cs-CZ" smtClean="0"/>
              <a:pPr/>
              <a:t>‹#›</a:t>
            </a:fld>
            <a:endParaRPr lang="cs-CZ"/>
          </a:p>
        </p:txBody>
      </p:sp>
    </p:spTree>
    <p:extLst>
      <p:ext uri="{BB962C8B-B14F-4D97-AF65-F5344CB8AC3E}">
        <p14:creationId xmlns:p14="http://schemas.microsoft.com/office/powerpoint/2010/main" val="295857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05DF96-7077-491F-95F5-8855AF533F3E}"/>
              </a:ext>
            </a:extLst>
          </p:cNvPr>
          <p:cNvSpPr>
            <a:spLocks noGrp="1"/>
          </p:cNvSpPr>
          <p:nvPr>
            <p:ph type="title"/>
          </p:nvPr>
        </p:nvSpPr>
        <p:spPr/>
        <p:txBody>
          <a:bodyPr/>
          <a:lstStyle/>
          <a:p>
            <a:r>
              <a:rPr lang="it-IT"/>
              <a:t>Fare clic per modificare lo stile del titolo dello schema</a:t>
            </a:r>
            <a:endParaRPr lang="cs-CZ"/>
          </a:p>
        </p:txBody>
      </p:sp>
      <p:sp>
        <p:nvSpPr>
          <p:cNvPr id="3" name="Segnaposto data 2">
            <a:extLst>
              <a:ext uri="{FF2B5EF4-FFF2-40B4-BE49-F238E27FC236}">
                <a16:creationId xmlns:a16="http://schemas.microsoft.com/office/drawing/2014/main" id="{32FF87FC-5049-45EC-AF79-0E29E9100E42}"/>
              </a:ext>
            </a:extLst>
          </p:cNvPr>
          <p:cNvSpPr>
            <a:spLocks noGrp="1"/>
          </p:cNvSpPr>
          <p:nvPr>
            <p:ph type="dt" sz="half" idx="10"/>
          </p:nvPr>
        </p:nvSpPr>
        <p:spPr/>
        <p:txBody>
          <a:bodyPr/>
          <a:lstStyle/>
          <a:p>
            <a:fld id="{446F271E-439D-4CE4-8DD4-3F34872272E4}" type="datetimeFigureOut">
              <a:rPr lang="cs-CZ" smtClean="0"/>
              <a:pPr/>
              <a:t>03.03.2023</a:t>
            </a:fld>
            <a:endParaRPr lang="cs-CZ"/>
          </a:p>
        </p:txBody>
      </p:sp>
      <p:sp>
        <p:nvSpPr>
          <p:cNvPr id="4" name="Segnaposto piè di pagina 3">
            <a:extLst>
              <a:ext uri="{FF2B5EF4-FFF2-40B4-BE49-F238E27FC236}">
                <a16:creationId xmlns:a16="http://schemas.microsoft.com/office/drawing/2014/main" id="{21FE5B85-C60A-486F-8E8F-C3785DE30D51}"/>
              </a:ext>
            </a:extLst>
          </p:cNvPr>
          <p:cNvSpPr>
            <a:spLocks noGrp="1"/>
          </p:cNvSpPr>
          <p:nvPr>
            <p:ph type="ftr" sz="quarter" idx="11"/>
          </p:nvPr>
        </p:nvSpPr>
        <p:spPr/>
        <p:txBody>
          <a:bodyPr/>
          <a:lstStyle/>
          <a:p>
            <a:endParaRPr lang="cs-CZ"/>
          </a:p>
        </p:txBody>
      </p:sp>
      <p:sp>
        <p:nvSpPr>
          <p:cNvPr id="5" name="Segnaposto numero diapositiva 4">
            <a:extLst>
              <a:ext uri="{FF2B5EF4-FFF2-40B4-BE49-F238E27FC236}">
                <a16:creationId xmlns:a16="http://schemas.microsoft.com/office/drawing/2014/main" id="{0D610168-B869-4378-B983-5200999DD94C}"/>
              </a:ext>
            </a:extLst>
          </p:cNvPr>
          <p:cNvSpPr>
            <a:spLocks noGrp="1"/>
          </p:cNvSpPr>
          <p:nvPr>
            <p:ph type="sldNum" sz="quarter" idx="12"/>
          </p:nvPr>
        </p:nvSpPr>
        <p:spPr/>
        <p:txBody>
          <a:bodyPr/>
          <a:lstStyle/>
          <a:p>
            <a:fld id="{9B509953-AD7D-42F1-BEF1-78FB522C6AC2}" type="slidenum">
              <a:rPr lang="cs-CZ" smtClean="0"/>
              <a:pPr/>
              <a:t>‹#›</a:t>
            </a:fld>
            <a:endParaRPr lang="cs-CZ"/>
          </a:p>
        </p:txBody>
      </p:sp>
    </p:spTree>
    <p:extLst>
      <p:ext uri="{BB962C8B-B14F-4D97-AF65-F5344CB8AC3E}">
        <p14:creationId xmlns:p14="http://schemas.microsoft.com/office/powerpoint/2010/main" val="2757699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13FA40A-FF0A-4576-9082-42DD12A9216C}"/>
              </a:ext>
            </a:extLst>
          </p:cNvPr>
          <p:cNvSpPr>
            <a:spLocks noGrp="1"/>
          </p:cNvSpPr>
          <p:nvPr>
            <p:ph type="dt" sz="half" idx="10"/>
          </p:nvPr>
        </p:nvSpPr>
        <p:spPr/>
        <p:txBody>
          <a:bodyPr/>
          <a:lstStyle/>
          <a:p>
            <a:fld id="{446F271E-439D-4CE4-8DD4-3F34872272E4}" type="datetimeFigureOut">
              <a:rPr lang="cs-CZ" smtClean="0"/>
              <a:pPr/>
              <a:t>03.03.2023</a:t>
            </a:fld>
            <a:endParaRPr lang="cs-CZ"/>
          </a:p>
        </p:txBody>
      </p:sp>
      <p:sp>
        <p:nvSpPr>
          <p:cNvPr id="3" name="Segnaposto piè di pagina 2">
            <a:extLst>
              <a:ext uri="{FF2B5EF4-FFF2-40B4-BE49-F238E27FC236}">
                <a16:creationId xmlns:a16="http://schemas.microsoft.com/office/drawing/2014/main" id="{F078D580-1A3B-4B22-B2EE-8FCE2CBD90FB}"/>
              </a:ext>
            </a:extLst>
          </p:cNvPr>
          <p:cNvSpPr>
            <a:spLocks noGrp="1"/>
          </p:cNvSpPr>
          <p:nvPr>
            <p:ph type="ftr" sz="quarter" idx="11"/>
          </p:nvPr>
        </p:nvSpPr>
        <p:spPr/>
        <p:txBody>
          <a:bodyPr/>
          <a:lstStyle/>
          <a:p>
            <a:endParaRPr lang="cs-CZ"/>
          </a:p>
        </p:txBody>
      </p:sp>
      <p:sp>
        <p:nvSpPr>
          <p:cNvPr id="4" name="Segnaposto numero diapositiva 3">
            <a:extLst>
              <a:ext uri="{FF2B5EF4-FFF2-40B4-BE49-F238E27FC236}">
                <a16:creationId xmlns:a16="http://schemas.microsoft.com/office/drawing/2014/main" id="{5B95A28B-48D6-43D2-9AB4-4AAAF1DCDA6A}"/>
              </a:ext>
            </a:extLst>
          </p:cNvPr>
          <p:cNvSpPr>
            <a:spLocks noGrp="1"/>
          </p:cNvSpPr>
          <p:nvPr>
            <p:ph type="sldNum" sz="quarter" idx="12"/>
          </p:nvPr>
        </p:nvSpPr>
        <p:spPr/>
        <p:txBody>
          <a:bodyPr/>
          <a:lstStyle/>
          <a:p>
            <a:fld id="{9B509953-AD7D-42F1-BEF1-78FB522C6AC2}" type="slidenum">
              <a:rPr lang="cs-CZ" smtClean="0"/>
              <a:pPr/>
              <a:t>‹#›</a:t>
            </a:fld>
            <a:endParaRPr lang="cs-CZ"/>
          </a:p>
        </p:txBody>
      </p:sp>
    </p:spTree>
    <p:extLst>
      <p:ext uri="{BB962C8B-B14F-4D97-AF65-F5344CB8AC3E}">
        <p14:creationId xmlns:p14="http://schemas.microsoft.com/office/powerpoint/2010/main" val="2227649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CFA41C-F2BB-4B99-A94F-E2334212163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cs-CZ"/>
          </a:p>
        </p:txBody>
      </p:sp>
      <p:sp>
        <p:nvSpPr>
          <p:cNvPr id="3" name="Segnaposto contenuto 2">
            <a:extLst>
              <a:ext uri="{FF2B5EF4-FFF2-40B4-BE49-F238E27FC236}">
                <a16:creationId xmlns:a16="http://schemas.microsoft.com/office/drawing/2014/main" id="{EEEF5B4C-9BF4-4E00-B6F6-00C2C02E44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cs-CZ"/>
          </a:p>
        </p:txBody>
      </p:sp>
      <p:sp>
        <p:nvSpPr>
          <p:cNvPr id="4" name="Segnaposto testo 3">
            <a:extLst>
              <a:ext uri="{FF2B5EF4-FFF2-40B4-BE49-F238E27FC236}">
                <a16:creationId xmlns:a16="http://schemas.microsoft.com/office/drawing/2014/main" id="{41DA1AF9-626E-40E9-A28F-630B6D2A12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E616BFE7-FEDE-4F9A-A62E-A26AE25D5ADE}"/>
              </a:ext>
            </a:extLst>
          </p:cNvPr>
          <p:cNvSpPr>
            <a:spLocks noGrp="1"/>
          </p:cNvSpPr>
          <p:nvPr>
            <p:ph type="dt" sz="half" idx="10"/>
          </p:nvPr>
        </p:nvSpPr>
        <p:spPr/>
        <p:txBody>
          <a:bodyPr/>
          <a:lstStyle/>
          <a:p>
            <a:fld id="{446F271E-439D-4CE4-8DD4-3F34872272E4}" type="datetimeFigureOut">
              <a:rPr lang="cs-CZ" smtClean="0"/>
              <a:pPr/>
              <a:t>03.03.2023</a:t>
            </a:fld>
            <a:endParaRPr lang="cs-CZ"/>
          </a:p>
        </p:txBody>
      </p:sp>
      <p:sp>
        <p:nvSpPr>
          <p:cNvPr id="6" name="Segnaposto piè di pagina 5">
            <a:extLst>
              <a:ext uri="{FF2B5EF4-FFF2-40B4-BE49-F238E27FC236}">
                <a16:creationId xmlns:a16="http://schemas.microsoft.com/office/drawing/2014/main" id="{2B9BA520-AA47-4CB5-B822-CB219924ED15}"/>
              </a:ext>
            </a:extLst>
          </p:cNvPr>
          <p:cNvSpPr>
            <a:spLocks noGrp="1"/>
          </p:cNvSpPr>
          <p:nvPr>
            <p:ph type="ftr" sz="quarter" idx="11"/>
          </p:nvPr>
        </p:nvSpPr>
        <p:spPr/>
        <p:txBody>
          <a:bodyPr/>
          <a:lstStyle/>
          <a:p>
            <a:endParaRPr lang="cs-CZ"/>
          </a:p>
        </p:txBody>
      </p:sp>
      <p:sp>
        <p:nvSpPr>
          <p:cNvPr id="7" name="Segnaposto numero diapositiva 6">
            <a:extLst>
              <a:ext uri="{FF2B5EF4-FFF2-40B4-BE49-F238E27FC236}">
                <a16:creationId xmlns:a16="http://schemas.microsoft.com/office/drawing/2014/main" id="{146235B6-90DD-40C6-AFD4-DE8C5B4343DD}"/>
              </a:ext>
            </a:extLst>
          </p:cNvPr>
          <p:cNvSpPr>
            <a:spLocks noGrp="1"/>
          </p:cNvSpPr>
          <p:nvPr>
            <p:ph type="sldNum" sz="quarter" idx="12"/>
          </p:nvPr>
        </p:nvSpPr>
        <p:spPr/>
        <p:txBody>
          <a:bodyPr/>
          <a:lstStyle/>
          <a:p>
            <a:fld id="{9B509953-AD7D-42F1-BEF1-78FB522C6AC2}" type="slidenum">
              <a:rPr lang="cs-CZ" smtClean="0"/>
              <a:pPr/>
              <a:t>‹#›</a:t>
            </a:fld>
            <a:endParaRPr lang="cs-CZ"/>
          </a:p>
        </p:txBody>
      </p:sp>
    </p:spTree>
    <p:extLst>
      <p:ext uri="{BB962C8B-B14F-4D97-AF65-F5344CB8AC3E}">
        <p14:creationId xmlns:p14="http://schemas.microsoft.com/office/powerpoint/2010/main" val="3861894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45C374-CC03-4E85-9E06-F676CD31BDB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cs-CZ"/>
          </a:p>
        </p:txBody>
      </p:sp>
      <p:sp>
        <p:nvSpPr>
          <p:cNvPr id="3" name="Segnaposto immagine 2">
            <a:extLst>
              <a:ext uri="{FF2B5EF4-FFF2-40B4-BE49-F238E27FC236}">
                <a16:creationId xmlns:a16="http://schemas.microsoft.com/office/drawing/2014/main" id="{9256025C-690B-4F57-9030-DEC7CA8641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Segnaposto testo 3">
            <a:extLst>
              <a:ext uri="{FF2B5EF4-FFF2-40B4-BE49-F238E27FC236}">
                <a16:creationId xmlns:a16="http://schemas.microsoft.com/office/drawing/2014/main" id="{AB410289-2ED7-4276-ABA1-CD072C6551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70BE2ECF-8862-4D09-B6B3-52FB77B67543}"/>
              </a:ext>
            </a:extLst>
          </p:cNvPr>
          <p:cNvSpPr>
            <a:spLocks noGrp="1"/>
          </p:cNvSpPr>
          <p:nvPr>
            <p:ph type="dt" sz="half" idx="10"/>
          </p:nvPr>
        </p:nvSpPr>
        <p:spPr/>
        <p:txBody>
          <a:bodyPr/>
          <a:lstStyle/>
          <a:p>
            <a:fld id="{446F271E-439D-4CE4-8DD4-3F34872272E4}" type="datetimeFigureOut">
              <a:rPr lang="cs-CZ" smtClean="0"/>
              <a:pPr/>
              <a:t>03.03.2023</a:t>
            </a:fld>
            <a:endParaRPr lang="cs-CZ"/>
          </a:p>
        </p:txBody>
      </p:sp>
      <p:sp>
        <p:nvSpPr>
          <p:cNvPr id="6" name="Segnaposto piè di pagina 5">
            <a:extLst>
              <a:ext uri="{FF2B5EF4-FFF2-40B4-BE49-F238E27FC236}">
                <a16:creationId xmlns:a16="http://schemas.microsoft.com/office/drawing/2014/main" id="{280061B8-1B71-469C-95D6-76A6E0C8BB51}"/>
              </a:ext>
            </a:extLst>
          </p:cNvPr>
          <p:cNvSpPr>
            <a:spLocks noGrp="1"/>
          </p:cNvSpPr>
          <p:nvPr>
            <p:ph type="ftr" sz="quarter" idx="11"/>
          </p:nvPr>
        </p:nvSpPr>
        <p:spPr/>
        <p:txBody>
          <a:bodyPr/>
          <a:lstStyle/>
          <a:p>
            <a:endParaRPr lang="cs-CZ"/>
          </a:p>
        </p:txBody>
      </p:sp>
      <p:sp>
        <p:nvSpPr>
          <p:cNvPr id="7" name="Segnaposto numero diapositiva 6">
            <a:extLst>
              <a:ext uri="{FF2B5EF4-FFF2-40B4-BE49-F238E27FC236}">
                <a16:creationId xmlns:a16="http://schemas.microsoft.com/office/drawing/2014/main" id="{21C60AB7-ADBD-4D6E-80ED-97517FEA6E69}"/>
              </a:ext>
            </a:extLst>
          </p:cNvPr>
          <p:cNvSpPr>
            <a:spLocks noGrp="1"/>
          </p:cNvSpPr>
          <p:nvPr>
            <p:ph type="sldNum" sz="quarter" idx="12"/>
          </p:nvPr>
        </p:nvSpPr>
        <p:spPr/>
        <p:txBody>
          <a:bodyPr/>
          <a:lstStyle/>
          <a:p>
            <a:fld id="{9B509953-AD7D-42F1-BEF1-78FB522C6AC2}" type="slidenum">
              <a:rPr lang="cs-CZ" smtClean="0"/>
              <a:pPr/>
              <a:t>‹#›</a:t>
            </a:fld>
            <a:endParaRPr lang="cs-CZ"/>
          </a:p>
        </p:txBody>
      </p:sp>
    </p:spTree>
    <p:extLst>
      <p:ext uri="{BB962C8B-B14F-4D97-AF65-F5344CB8AC3E}">
        <p14:creationId xmlns:p14="http://schemas.microsoft.com/office/powerpoint/2010/main" val="1249359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980299E-5C60-422D-A9D0-E80F8C1B8F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cs-CZ"/>
          </a:p>
        </p:txBody>
      </p:sp>
      <p:sp>
        <p:nvSpPr>
          <p:cNvPr id="3" name="Segnaposto testo 2">
            <a:extLst>
              <a:ext uri="{FF2B5EF4-FFF2-40B4-BE49-F238E27FC236}">
                <a16:creationId xmlns:a16="http://schemas.microsoft.com/office/drawing/2014/main" id="{74F205E6-8CF4-4F4A-BF6F-2DD974CCC2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cs-CZ"/>
          </a:p>
        </p:txBody>
      </p:sp>
      <p:sp>
        <p:nvSpPr>
          <p:cNvPr id="4" name="Segnaposto data 3">
            <a:extLst>
              <a:ext uri="{FF2B5EF4-FFF2-40B4-BE49-F238E27FC236}">
                <a16:creationId xmlns:a16="http://schemas.microsoft.com/office/drawing/2014/main" id="{E5471935-6D4E-4BF7-A80F-5A3A958B73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F271E-439D-4CE4-8DD4-3F34872272E4}" type="datetimeFigureOut">
              <a:rPr lang="cs-CZ" smtClean="0"/>
              <a:pPr/>
              <a:t>03.03.2023</a:t>
            </a:fld>
            <a:endParaRPr lang="cs-CZ"/>
          </a:p>
        </p:txBody>
      </p:sp>
      <p:sp>
        <p:nvSpPr>
          <p:cNvPr id="5" name="Segnaposto piè di pagina 4">
            <a:extLst>
              <a:ext uri="{FF2B5EF4-FFF2-40B4-BE49-F238E27FC236}">
                <a16:creationId xmlns:a16="http://schemas.microsoft.com/office/drawing/2014/main" id="{FD7FD9F2-5A4D-47A9-BA25-960496A03C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egnaposto numero diapositiva 5">
            <a:extLst>
              <a:ext uri="{FF2B5EF4-FFF2-40B4-BE49-F238E27FC236}">
                <a16:creationId xmlns:a16="http://schemas.microsoft.com/office/drawing/2014/main" id="{C577E3FD-45E9-4623-9B4D-C40101DEE4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509953-AD7D-42F1-BEF1-78FB522C6AC2}" type="slidenum">
              <a:rPr lang="cs-CZ" smtClean="0"/>
              <a:pPr/>
              <a:t>‹#›</a:t>
            </a:fld>
            <a:endParaRPr lang="cs-CZ"/>
          </a:p>
        </p:txBody>
      </p:sp>
    </p:spTree>
    <p:extLst>
      <p:ext uri="{BB962C8B-B14F-4D97-AF65-F5344CB8AC3E}">
        <p14:creationId xmlns:p14="http://schemas.microsoft.com/office/powerpoint/2010/main" val="2919797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5D8AD8-045D-4016-82DF-8D42246F036E}"/>
              </a:ext>
            </a:extLst>
          </p:cNvPr>
          <p:cNvSpPr>
            <a:spLocks noGrp="1"/>
          </p:cNvSpPr>
          <p:nvPr>
            <p:ph type="ctrTitle"/>
          </p:nvPr>
        </p:nvSpPr>
        <p:spPr>
          <a:xfrm>
            <a:off x="757989" y="1082842"/>
            <a:ext cx="9910011" cy="3501190"/>
          </a:xfrm>
        </p:spPr>
        <p:txBody>
          <a:bodyPr>
            <a:normAutofit/>
          </a:bodyPr>
          <a:lstStyle/>
          <a:p>
            <a:r>
              <a:rPr lang="it-IT" sz="3100" b="1" i="1" dirty="0">
                <a:solidFill>
                  <a:schemeClr val="accent2">
                    <a:lumMod val="75000"/>
                  </a:schemeClr>
                </a:solidFill>
              </a:rPr>
              <a:t>LAB – Linguistica </a:t>
            </a:r>
            <a:r>
              <a:rPr lang="it-IT" sz="3100" b="1" i="1" dirty="0" err="1">
                <a:solidFill>
                  <a:schemeClr val="accent2">
                    <a:lumMod val="75000"/>
                  </a:schemeClr>
                </a:solidFill>
              </a:rPr>
              <a:t>Acquisizionale</a:t>
            </a:r>
            <a:r>
              <a:rPr lang="it-IT" sz="3100" b="1" i="1" dirty="0">
                <a:solidFill>
                  <a:schemeClr val="accent2">
                    <a:lumMod val="75000"/>
                  </a:schemeClr>
                </a:solidFill>
              </a:rPr>
              <a:t> a Brno</a:t>
            </a:r>
            <a:br>
              <a:rPr lang="it-IT" sz="4400" b="1" dirty="0">
                <a:solidFill>
                  <a:schemeClr val="accent6">
                    <a:lumMod val="50000"/>
                  </a:schemeClr>
                </a:solidFill>
              </a:rPr>
            </a:br>
            <a:br>
              <a:rPr lang="it-IT" sz="4400" b="1" dirty="0">
                <a:solidFill>
                  <a:schemeClr val="accent6">
                    <a:lumMod val="50000"/>
                  </a:schemeClr>
                </a:solidFill>
              </a:rPr>
            </a:br>
            <a:r>
              <a:rPr lang="it-IT" sz="4400" b="1" dirty="0">
                <a:solidFill>
                  <a:schemeClr val="accent6">
                    <a:lumMod val="50000"/>
                  </a:schemeClr>
                </a:solidFill>
              </a:rPr>
              <a:t> Errori nell’italiano LS di apprendenti cechi </a:t>
            </a:r>
            <a:br>
              <a:rPr lang="it-IT" sz="4400" b="1" dirty="0">
                <a:solidFill>
                  <a:schemeClr val="accent6">
                    <a:lumMod val="50000"/>
                  </a:schemeClr>
                </a:solidFill>
              </a:rPr>
            </a:br>
            <a:r>
              <a:rPr lang="it-IT" sz="4400" b="1" dirty="0">
                <a:solidFill>
                  <a:schemeClr val="accent6">
                    <a:lumMod val="50000"/>
                  </a:schemeClr>
                </a:solidFill>
              </a:rPr>
              <a:t>e slovacchi: dati, analisi e prospettive</a:t>
            </a:r>
            <a:endParaRPr lang="cs-CZ" sz="4400" b="1" dirty="0">
              <a:solidFill>
                <a:schemeClr val="accent6">
                  <a:lumMod val="50000"/>
                </a:schemeClr>
              </a:solidFill>
            </a:endParaRPr>
          </a:p>
        </p:txBody>
      </p:sp>
      <p:sp>
        <p:nvSpPr>
          <p:cNvPr id="3" name="Sottotitolo 2">
            <a:extLst>
              <a:ext uri="{FF2B5EF4-FFF2-40B4-BE49-F238E27FC236}">
                <a16:creationId xmlns:a16="http://schemas.microsoft.com/office/drawing/2014/main" id="{619FC68B-782F-44DE-8D69-BABDE3CBA5A5}"/>
              </a:ext>
            </a:extLst>
          </p:cNvPr>
          <p:cNvSpPr>
            <a:spLocks noGrp="1"/>
          </p:cNvSpPr>
          <p:nvPr>
            <p:ph type="subTitle" idx="1"/>
          </p:nvPr>
        </p:nvSpPr>
        <p:spPr>
          <a:xfrm>
            <a:off x="1524000" y="4673722"/>
            <a:ext cx="9144000" cy="1101436"/>
          </a:xfrm>
        </p:spPr>
        <p:txBody>
          <a:bodyPr>
            <a:normAutofit/>
          </a:bodyPr>
          <a:lstStyle/>
          <a:p>
            <a:r>
              <a:rPr lang="it-IT" sz="3200" dirty="0">
                <a:solidFill>
                  <a:schemeClr val="accent5">
                    <a:lumMod val="50000"/>
                  </a:schemeClr>
                </a:solidFill>
              </a:rPr>
              <a:t>Valeria De Tommaso</a:t>
            </a:r>
            <a:endParaRPr lang="cs-CZ" sz="3200" dirty="0">
              <a:solidFill>
                <a:schemeClr val="accent5">
                  <a:lumMod val="50000"/>
                </a:schemeClr>
              </a:solidFill>
            </a:endParaRPr>
          </a:p>
        </p:txBody>
      </p:sp>
      <p:pic>
        <p:nvPicPr>
          <p:cNvPr id="5" name="Immagine 4">
            <a:extLst>
              <a:ext uri="{FF2B5EF4-FFF2-40B4-BE49-F238E27FC236}">
                <a16:creationId xmlns:a16="http://schemas.microsoft.com/office/drawing/2014/main" id="{236A4985-074B-4921-B3D3-03239448E0B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spTree>
    <p:extLst>
      <p:ext uri="{BB962C8B-B14F-4D97-AF65-F5344CB8AC3E}">
        <p14:creationId xmlns:p14="http://schemas.microsoft.com/office/powerpoint/2010/main" val="1775307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8D2006-348A-499A-8137-643029B2DE3F}"/>
              </a:ext>
            </a:extLst>
          </p:cNvPr>
          <p:cNvSpPr>
            <a:spLocks noGrp="1"/>
          </p:cNvSpPr>
          <p:nvPr>
            <p:ph type="title"/>
          </p:nvPr>
        </p:nvSpPr>
        <p:spPr>
          <a:xfrm>
            <a:off x="2446317" y="669937"/>
            <a:ext cx="10515600" cy="590308"/>
          </a:xfrm>
        </p:spPr>
        <p:txBody>
          <a:bodyPr>
            <a:normAutofit fontScale="90000"/>
          </a:bodyPr>
          <a:lstStyle/>
          <a:p>
            <a:r>
              <a:rPr lang="it-IT" dirty="0"/>
              <a:t>4.2 Applicazione del sistema di annotazione</a:t>
            </a:r>
            <a:endParaRPr lang="cs-CZ" dirty="0"/>
          </a:p>
        </p:txBody>
      </p:sp>
      <p:sp>
        <p:nvSpPr>
          <p:cNvPr id="7" name="Segnaposto testo 6">
            <a:extLst>
              <a:ext uri="{FF2B5EF4-FFF2-40B4-BE49-F238E27FC236}">
                <a16:creationId xmlns:a16="http://schemas.microsoft.com/office/drawing/2014/main" id="{4A776F45-0ECF-4939-A7A4-F1793E0C5D4F}"/>
              </a:ext>
            </a:extLst>
          </p:cNvPr>
          <p:cNvSpPr>
            <a:spLocks noGrp="1"/>
          </p:cNvSpPr>
          <p:nvPr>
            <p:ph type="body" idx="1"/>
          </p:nvPr>
        </p:nvSpPr>
        <p:spPr>
          <a:xfrm>
            <a:off x="836613" y="1886612"/>
            <a:ext cx="5157787" cy="415759"/>
          </a:xfrm>
        </p:spPr>
        <p:txBody>
          <a:bodyPr>
            <a:normAutofit lnSpcReduction="10000"/>
          </a:bodyPr>
          <a:lstStyle/>
          <a:p>
            <a:r>
              <a:rPr lang="it-IT" dirty="0" err="1"/>
              <a:t>A.Errori</a:t>
            </a:r>
            <a:r>
              <a:rPr lang="it-IT" dirty="0"/>
              <a:t> in relazione alla coesione:</a:t>
            </a:r>
            <a:endParaRPr lang="cs-CZ" dirty="0"/>
          </a:p>
        </p:txBody>
      </p:sp>
      <p:sp>
        <p:nvSpPr>
          <p:cNvPr id="9" name="Segnaposto contenuto 8">
            <a:extLst>
              <a:ext uri="{FF2B5EF4-FFF2-40B4-BE49-F238E27FC236}">
                <a16:creationId xmlns:a16="http://schemas.microsoft.com/office/drawing/2014/main" id="{0A116F64-D944-4354-B747-C31EFEF9F2B0}"/>
              </a:ext>
            </a:extLst>
          </p:cNvPr>
          <p:cNvSpPr>
            <a:spLocks noGrp="1"/>
          </p:cNvSpPr>
          <p:nvPr>
            <p:ph sz="quarter" idx="4"/>
          </p:nvPr>
        </p:nvSpPr>
        <p:spPr>
          <a:xfrm>
            <a:off x="7053942" y="2495549"/>
            <a:ext cx="4301445" cy="3692513"/>
          </a:xfrm>
        </p:spPr>
        <p:txBody>
          <a:bodyPr>
            <a:normAutofit fontScale="92500" lnSpcReduction="10000"/>
          </a:bodyPr>
          <a:lstStyle/>
          <a:p>
            <a:pPr marL="0" indent="0">
              <a:buNone/>
            </a:pPr>
            <a:r>
              <a:rPr lang="it-IT" sz="2400" i="1" dirty="0"/>
              <a:t>(</a:t>
            </a:r>
            <a:r>
              <a:rPr lang="it-IT" sz="1900" i="1" dirty="0"/>
              <a:t>1) A sinistra c'è </a:t>
            </a:r>
            <a:r>
              <a:rPr lang="it-IT" sz="1900" i="1" u="sng" dirty="0"/>
              <a:t>una grande finestre</a:t>
            </a:r>
            <a:r>
              <a:rPr lang="it-IT" sz="1900" i="1" dirty="0"/>
              <a:t> </a:t>
            </a:r>
            <a:r>
              <a:rPr lang="it-IT" sz="1900" dirty="0"/>
              <a:t>[1C18T02L002] ‘una grande finestra’</a:t>
            </a:r>
          </a:p>
          <a:p>
            <a:pPr marL="0" indent="0">
              <a:buNone/>
            </a:pPr>
            <a:r>
              <a:rPr lang="it-IT" sz="1900" i="1" dirty="0"/>
              <a:t>(2a) </a:t>
            </a:r>
            <a:r>
              <a:rPr lang="cs-CZ" sz="1900" i="1" dirty="0" err="1"/>
              <a:t>Brunetta</a:t>
            </a:r>
            <a:r>
              <a:rPr lang="cs-CZ" sz="1900" i="1" dirty="0"/>
              <a:t> </a:t>
            </a:r>
            <a:r>
              <a:rPr lang="cs-CZ" sz="1900" i="1" dirty="0" err="1"/>
              <a:t>entra</a:t>
            </a:r>
            <a:r>
              <a:rPr lang="cs-CZ" sz="1900" i="1" dirty="0"/>
              <a:t> e </a:t>
            </a:r>
            <a:r>
              <a:rPr lang="cs-CZ" sz="1900" i="1" dirty="0" err="1"/>
              <a:t>chiede</a:t>
            </a:r>
            <a:r>
              <a:rPr lang="cs-CZ" sz="1900" i="1" dirty="0"/>
              <a:t> a </a:t>
            </a:r>
            <a:r>
              <a:rPr lang="cs-CZ" sz="1900" i="1" dirty="0" err="1"/>
              <a:t>Chichibio</a:t>
            </a:r>
            <a:r>
              <a:rPr lang="cs-CZ" sz="1900" i="1" dirty="0"/>
              <a:t> se </a:t>
            </a:r>
            <a:r>
              <a:rPr lang="cs-CZ" sz="1900" i="1" u="sng" dirty="0" err="1"/>
              <a:t>gli</a:t>
            </a:r>
            <a:r>
              <a:rPr lang="cs-CZ" sz="1900" i="1" dirty="0"/>
              <a:t> da una </a:t>
            </a:r>
            <a:r>
              <a:rPr lang="cs-CZ" sz="1900" i="1" dirty="0" err="1"/>
              <a:t>coscia</a:t>
            </a:r>
            <a:r>
              <a:rPr lang="cs-CZ" sz="1900" i="1" dirty="0"/>
              <a:t> </a:t>
            </a:r>
            <a:r>
              <a:rPr lang="cs-CZ" sz="1900" dirty="0"/>
              <a:t>[3C17T37S003]</a:t>
            </a:r>
            <a:r>
              <a:rPr lang="it-IT" sz="1900" dirty="0"/>
              <a:t> ‘le’</a:t>
            </a:r>
          </a:p>
          <a:p>
            <a:pPr marL="0" indent="0">
              <a:buNone/>
            </a:pPr>
            <a:r>
              <a:rPr lang="it-IT" sz="1900" dirty="0"/>
              <a:t>(2b) </a:t>
            </a:r>
            <a:r>
              <a:rPr lang="it-IT" sz="1900" i="1" dirty="0">
                <a:effectLst/>
                <a:ea typeface="Calibri" panose="020F0502020204030204" pitchFamily="34" charset="0"/>
                <a:cs typeface="Times New Roman" panose="02020603050405020304" pitchFamily="18" charset="0"/>
              </a:rPr>
              <a:t>Quando ho aperto la busta non sono potuto credere ai </a:t>
            </a:r>
            <a:r>
              <a:rPr lang="it-IT" sz="1900" i="1" u="sng" dirty="0">
                <a:effectLst/>
                <a:ea typeface="Calibri" panose="020F0502020204030204" pitchFamily="34" charset="0"/>
                <a:cs typeface="Times New Roman" panose="02020603050405020304" pitchFamily="18" charset="0"/>
              </a:rPr>
              <a:t>suoi</a:t>
            </a:r>
            <a:r>
              <a:rPr lang="it-IT" sz="1900" i="1" dirty="0">
                <a:effectLst/>
                <a:ea typeface="Calibri" panose="020F0502020204030204" pitchFamily="34" charset="0"/>
                <a:cs typeface="Times New Roman" panose="02020603050405020304" pitchFamily="18" charset="0"/>
              </a:rPr>
              <a:t> occhi </a:t>
            </a:r>
            <a:r>
              <a:rPr lang="it-IT" sz="1900" dirty="0">
                <a:effectLst/>
                <a:ea typeface="Calibri" panose="020F0502020204030204" pitchFamily="34" charset="0"/>
                <a:cs typeface="Times New Roman" panose="02020603050405020304" pitchFamily="18" charset="0"/>
              </a:rPr>
              <a:t>[1C32T07S006] ‘miei’</a:t>
            </a:r>
            <a:endParaRPr lang="cs-CZ" sz="1900" dirty="0"/>
          </a:p>
          <a:p>
            <a:pPr marL="0" indent="0">
              <a:buNone/>
            </a:pPr>
            <a:r>
              <a:rPr lang="it-IT" sz="1900" i="1" dirty="0"/>
              <a:t>(3) Michele mi ha </a:t>
            </a:r>
            <a:r>
              <a:rPr lang="it-IT" sz="1900" i="1" dirty="0" err="1"/>
              <a:t>chieso</a:t>
            </a:r>
            <a:r>
              <a:rPr lang="it-IT" sz="1900" i="1" dirty="0"/>
              <a:t> </a:t>
            </a:r>
            <a:r>
              <a:rPr lang="it-IT" sz="1900" i="1" u="sng" dirty="0"/>
              <a:t>che</a:t>
            </a:r>
            <a:r>
              <a:rPr lang="it-IT" sz="1900" i="1" dirty="0"/>
              <a:t> voglio sposarlo </a:t>
            </a:r>
            <a:r>
              <a:rPr lang="it-IT" sz="1900" dirty="0"/>
              <a:t>[1S08T09L005] ‘se’</a:t>
            </a:r>
          </a:p>
          <a:p>
            <a:pPr marL="0" indent="0">
              <a:buNone/>
            </a:pPr>
            <a:r>
              <a:rPr lang="it-IT" sz="1900" i="1" dirty="0"/>
              <a:t>(4) Dopo che</a:t>
            </a:r>
            <a:r>
              <a:rPr lang="it-IT" sz="1900" i="1" u="sng" dirty="0"/>
              <a:t> visiterete</a:t>
            </a:r>
            <a:r>
              <a:rPr lang="it-IT" sz="1900" i="1" dirty="0"/>
              <a:t> tutti i luoghi storici a Verona, potreste farvi un piccolo viaggio al Lago di Garda </a:t>
            </a:r>
            <a:r>
              <a:rPr lang="it-IT" sz="1900" dirty="0"/>
              <a:t>[3C45T44L005] ‘avrete visitato’</a:t>
            </a:r>
          </a:p>
          <a:p>
            <a:pPr marL="0" indent="0">
              <a:buNone/>
            </a:pPr>
            <a:endParaRPr lang="it-IT" dirty="0"/>
          </a:p>
          <a:p>
            <a:pPr marL="0" indent="0">
              <a:buNone/>
            </a:pPr>
            <a:endParaRPr lang="cs-CZ" dirty="0"/>
          </a:p>
        </p:txBody>
      </p:sp>
      <p:pic>
        <p:nvPicPr>
          <p:cNvPr id="5" name="Immagine 4">
            <a:extLst>
              <a:ext uri="{FF2B5EF4-FFF2-40B4-BE49-F238E27FC236}">
                <a16:creationId xmlns:a16="http://schemas.microsoft.com/office/drawing/2014/main" id="{C085F27B-821F-4C21-A0FA-540B3745C4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graphicFrame>
        <p:nvGraphicFramePr>
          <p:cNvPr id="6" name="Tabella 5">
            <a:extLst>
              <a:ext uri="{FF2B5EF4-FFF2-40B4-BE49-F238E27FC236}">
                <a16:creationId xmlns:a16="http://schemas.microsoft.com/office/drawing/2014/main" id="{D39C666E-1869-4583-A9B2-0180DA39BE3B}"/>
              </a:ext>
            </a:extLst>
          </p:cNvPr>
          <p:cNvGraphicFramePr>
            <a:graphicFrameLocks noGrp="1"/>
          </p:cNvGraphicFramePr>
          <p:nvPr>
            <p:extLst>
              <p:ext uri="{D42A27DB-BD31-4B8C-83A1-F6EECF244321}">
                <p14:modId xmlns:p14="http://schemas.microsoft.com/office/powerpoint/2010/main" val="3878026535"/>
              </p:ext>
            </p:extLst>
          </p:nvPr>
        </p:nvGraphicFramePr>
        <p:xfrm>
          <a:off x="251019" y="2302371"/>
          <a:ext cx="6596343" cy="4227576"/>
        </p:xfrm>
        <a:graphic>
          <a:graphicData uri="http://schemas.openxmlformats.org/drawingml/2006/table">
            <a:tbl>
              <a:tblPr firstRow="1" firstCol="1">
                <a:tableStyleId>{5C22544A-7EE6-4342-B048-85BDC9FD1C3A}</a:tableStyleId>
              </a:tblPr>
              <a:tblGrid>
                <a:gridCol w="1703710">
                  <a:extLst>
                    <a:ext uri="{9D8B030D-6E8A-4147-A177-3AD203B41FA5}">
                      <a16:colId xmlns:a16="http://schemas.microsoft.com/office/drawing/2014/main" val="1534022095"/>
                    </a:ext>
                  </a:extLst>
                </a:gridCol>
                <a:gridCol w="2969696">
                  <a:extLst>
                    <a:ext uri="{9D8B030D-6E8A-4147-A177-3AD203B41FA5}">
                      <a16:colId xmlns:a16="http://schemas.microsoft.com/office/drawing/2014/main" val="3664380480"/>
                    </a:ext>
                  </a:extLst>
                </a:gridCol>
                <a:gridCol w="1922937">
                  <a:extLst>
                    <a:ext uri="{9D8B030D-6E8A-4147-A177-3AD203B41FA5}">
                      <a16:colId xmlns:a16="http://schemas.microsoft.com/office/drawing/2014/main" val="807083247"/>
                    </a:ext>
                  </a:extLst>
                </a:gridCol>
              </a:tblGrid>
              <a:tr h="0">
                <a:tc>
                  <a:txBody>
                    <a:bodyPr/>
                    <a:lstStyle/>
                    <a:p>
                      <a:pPr indent="180340" algn="just">
                        <a:lnSpc>
                          <a:spcPct val="115000"/>
                        </a:lnSpc>
                        <a:spcAft>
                          <a:spcPts val="0"/>
                        </a:spcAft>
                      </a:pPr>
                      <a:r>
                        <a:rPr lang="it-IT" sz="1300" dirty="0">
                          <a:effectLst/>
                        </a:rPr>
                        <a:t>Fenomeni linguistici</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180340" algn="just">
                        <a:lnSpc>
                          <a:spcPct val="115000"/>
                        </a:lnSpc>
                        <a:spcAft>
                          <a:spcPts val="0"/>
                        </a:spcAft>
                      </a:pPr>
                      <a:r>
                        <a:rPr lang="it-IT" sz="1300" dirty="0">
                          <a:effectLst/>
                        </a:rPr>
                        <a:t>Unità d’analisi della sintassi </a:t>
                      </a:r>
                      <a:endParaRPr lang="cs-CZ" sz="1300" dirty="0">
                        <a:effectLst/>
                      </a:endParaRPr>
                    </a:p>
                    <a:p>
                      <a:pPr indent="180340" algn="just">
                        <a:lnSpc>
                          <a:spcPct val="115000"/>
                        </a:lnSpc>
                        <a:spcAft>
                          <a:spcPts val="0"/>
                        </a:spcAft>
                      </a:pPr>
                      <a:r>
                        <a:rPr lang="it-IT" sz="1300" dirty="0">
                          <a:effectLst/>
                        </a:rPr>
                        <a:t>e elementi specifici</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180340" algn="l">
                        <a:lnSpc>
                          <a:spcPct val="115000"/>
                        </a:lnSpc>
                        <a:spcAft>
                          <a:spcPts val="0"/>
                        </a:spcAft>
                      </a:pPr>
                      <a:r>
                        <a:rPr lang="it-IT" sz="1300" dirty="0">
                          <a:effectLst/>
                        </a:rPr>
                        <a:t>Tipo di errore</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754054728"/>
                  </a:ext>
                </a:extLst>
              </a:tr>
              <a:tr h="0">
                <a:tc rowSpan="2">
                  <a:txBody>
                    <a:bodyPr/>
                    <a:lstStyle/>
                    <a:p>
                      <a:pPr indent="0" algn="l">
                        <a:lnSpc>
                          <a:spcPct val="115000"/>
                        </a:lnSpc>
                        <a:spcAft>
                          <a:spcPts val="0"/>
                        </a:spcAft>
                      </a:pPr>
                      <a:r>
                        <a:rPr lang="it-IT" sz="1300" dirty="0">
                          <a:effectLst/>
                        </a:rPr>
                        <a:t>Accordo di genere, numero, persona e caso</a:t>
                      </a:r>
                      <a:endParaRPr lang="cs-CZ" sz="1300" dirty="0">
                        <a:effectLst/>
                      </a:endParaRPr>
                    </a:p>
                    <a:p>
                      <a:pPr indent="0" algn="l">
                        <a:lnSpc>
                          <a:spcPct val="115000"/>
                        </a:lnSpc>
                        <a:spcAft>
                          <a:spcPts val="0"/>
                        </a:spcAft>
                      </a:pPr>
                      <a:r>
                        <a:rPr lang="it-IT" sz="1300" dirty="0">
                          <a:effectLst/>
                        </a:rPr>
                        <a:t> </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180340" algn="l">
                        <a:lnSpc>
                          <a:spcPct val="115000"/>
                        </a:lnSpc>
                        <a:spcAft>
                          <a:spcPts val="0"/>
                        </a:spcAft>
                      </a:pPr>
                      <a:r>
                        <a:rPr lang="it-IT" sz="1300" dirty="0">
                          <a:effectLst/>
                        </a:rPr>
                        <a:t>Nel sintagma: </a:t>
                      </a:r>
                      <a:endParaRPr lang="cs-CZ" sz="1300" dirty="0">
                        <a:effectLst/>
                      </a:endParaRPr>
                    </a:p>
                    <a:p>
                      <a:pPr indent="0" algn="l">
                        <a:lnSpc>
                          <a:spcPct val="115000"/>
                        </a:lnSpc>
                        <a:spcAft>
                          <a:spcPts val="0"/>
                        </a:spcAft>
                      </a:pPr>
                      <a:r>
                        <a:rPr lang="it-IT" sz="1300" dirty="0">
                          <a:effectLst/>
                        </a:rPr>
                        <a:t>articolo, nome, aggettivo, pronome, aggettivo possessivo </a:t>
                      </a:r>
                      <a:r>
                        <a:rPr lang="it-IT" sz="1300" dirty="0">
                          <a:solidFill>
                            <a:schemeClr val="accent2">
                              <a:lumMod val="75000"/>
                            </a:schemeClr>
                          </a:solidFill>
                          <a:effectLst/>
                        </a:rPr>
                        <a:t>(1)</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l">
                        <a:lnSpc>
                          <a:spcPct val="115000"/>
                        </a:lnSpc>
                        <a:spcAft>
                          <a:spcPts val="0"/>
                        </a:spcAft>
                      </a:pPr>
                      <a:r>
                        <a:rPr lang="it-IT" sz="1300" dirty="0">
                          <a:effectLst/>
                        </a:rPr>
                        <a:t>Scelta</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94408826"/>
                  </a:ext>
                </a:extLst>
              </a:tr>
              <a:tr h="0">
                <a:tc vMerge="1">
                  <a:txBody>
                    <a:bodyPr/>
                    <a:lstStyle/>
                    <a:p>
                      <a:endParaRPr lang="cs-CZ"/>
                    </a:p>
                  </a:txBody>
                  <a:tcPr/>
                </a:tc>
                <a:tc>
                  <a:txBody>
                    <a:bodyPr/>
                    <a:lstStyle/>
                    <a:p>
                      <a:pPr indent="180340" algn="l">
                        <a:lnSpc>
                          <a:spcPct val="115000"/>
                        </a:lnSpc>
                        <a:spcAft>
                          <a:spcPts val="0"/>
                        </a:spcAft>
                      </a:pPr>
                      <a:r>
                        <a:rPr lang="it-IT" sz="1300" dirty="0">
                          <a:effectLst/>
                        </a:rPr>
                        <a:t>Nella frase : </a:t>
                      </a:r>
                      <a:endParaRPr lang="cs-CZ" sz="1300" dirty="0">
                        <a:effectLst/>
                      </a:endParaRPr>
                    </a:p>
                    <a:p>
                      <a:pPr indent="0" algn="l">
                        <a:lnSpc>
                          <a:spcPct val="115000"/>
                        </a:lnSpc>
                        <a:spcAft>
                          <a:spcPts val="0"/>
                        </a:spcAft>
                      </a:pPr>
                      <a:r>
                        <a:rPr lang="it-IT" sz="1300" dirty="0">
                          <a:effectLst/>
                        </a:rPr>
                        <a:t>soggetto, verbo, complemento predicativo, oggetto </a:t>
                      </a:r>
                      <a:r>
                        <a:rPr lang="it-IT" sz="1300" dirty="0">
                          <a:solidFill>
                            <a:schemeClr val="accent2">
                              <a:lumMod val="75000"/>
                            </a:schemeClr>
                          </a:solidFill>
                          <a:effectLst/>
                        </a:rPr>
                        <a:t>(2a,b)</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l">
                        <a:lnSpc>
                          <a:spcPct val="115000"/>
                        </a:lnSpc>
                        <a:spcAft>
                          <a:spcPts val="0"/>
                        </a:spcAft>
                      </a:pPr>
                      <a:r>
                        <a:rPr lang="it-IT" sz="1300" dirty="0">
                          <a:effectLst/>
                        </a:rPr>
                        <a:t>Scelta</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55459606"/>
                  </a:ext>
                </a:extLst>
              </a:tr>
              <a:tr h="0">
                <a:tc rowSpan="3">
                  <a:txBody>
                    <a:bodyPr/>
                    <a:lstStyle/>
                    <a:p>
                      <a:pPr indent="0" algn="l">
                        <a:lnSpc>
                          <a:spcPct val="115000"/>
                        </a:lnSpc>
                        <a:spcAft>
                          <a:spcPts val="0"/>
                        </a:spcAft>
                      </a:pPr>
                      <a:r>
                        <a:rPr lang="it-IT" sz="1300" dirty="0">
                          <a:effectLst/>
                        </a:rPr>
                        <a:t>Legami logici e linguistici</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180340" algn="l">
                        <a:lnSpc>
                          <a:spcPct val="115000"/>
                        </a:lnSpc>
                        <a:spcAft>
                          <a:spcPts val="0"/>
                        </a:spcAft>
                      </a:pPr>
                      <a:r>
                        <a:rPr lang="it-IT" sz="1300" dirty="0">
                          <a:effectLst/>
                        </a:rPr>
                        <a:t>Tra sintagmi:   </a:t>
                      </a:r>
                    </a:p>
                    <a:p>
                      <a:pPr indent="0" algn="l">
                        <a:lnSpc>
                          <a:spcPct val="115000"/>
                        </a:lnSpc>
                        <a:spcAft>
                          <a:spcPts val="0"/>
                        </a:spcAft>
                      </a:pPr>
                      <a:r>
                        <a:rPr lang="it-IT" sz="1300" dirty="0">
                          <a:effectLst/>
                        </a:rPr>
                        <a:t>Preposizioni (Proprie, improprie, locuzioni preposizionali – Cfr. Rizzi 2001)</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l">
                        <a:lnSpc>
                          <a:spcPct val="115000"/>
                        </a:lnSpc>
                        <a:spcAft>
                          <a:spcPts val="0"/>
                        </a:spcAft>
                      </a:pPr>
                      <a:r>
                        <a:rPr lang="it-IT" sz="1300" dirty="0">
                          <a:effectLst/>
                        </a:rPr>
                        <a:t>Scelta, omissione, aggiunta</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137900583"/>
                  </a:ext>
                </a:extLst>
              </a:tr>
              <a:tr h="0">
                <a:tc vMerge="1">
                  <a:txBody>
                    <a:bodyPr/>
                    <a:lstStyle/>
                    <a:p>
                      <a:endParaRPr lang="cs-CZ"/>
                    </a:p>
                  </a:txBody>
                  <a:tcPr/>
                </a:tc>
                <a:tc>
                  <a:txBody>
                    <a:bodyPr/>
                    <a:lstStyle/>
                    <a:p>
                      <a:pPr indent="180340" algn="l">
                        <a:lnSpc>
                          <a:spcPct val="115000"/>
                        </a:lnSpc>
                        <a:spcAft>
                          <a:spcPts val="0"/>
                        </a:spcAft>
                      </a:pPr>
                      <a:r>
                        <a:rPr lang="it-IT" sz="1300" dirty="0">
                          <a:effectLst/>
                        </a:rPr>
                        <a:t>Tra frasi: </a:t>
                      </a:r>
                      <a:endParaRPr lang="cs-CZ" sz="1300" dirty="0">
                        <a:effectLst/>
                      </a:endParaRPr>
                    </a:p>
                    <a:p>
                      <a:pPr indent="0" algn="l">
                        <a:lnSpc>
                          <a:spcPct val="115000"/>
                        </a:lnSpc>
                        <a:spcAft>
                          <a:spcPts val="0"/>
                        </a:spcAft>
                      </a:pPr>
                      <a:r>
                        <a:rPr lang="it-IT" sz="1300" dirty="0">
                          <a:effectLst/>
                        </a:rPr>
                        <a:t>connettivi coordinanti e subordinanti, preposizioni subordinanti </a:t>
                      </a:r>
                      <a:r>
                        <a:rPr lang="it-IT" sz="1300" dirty="0">
                          <a:solidFill>
                            <a:schemeClr val="accent2">
                              <a:lumMod val="75000"/>
                            </a:schemeClr>
                          </a:solidFill>
                          <a:effectLst/>
                        </a:rPr>
                        <a:t>(3)</a:t>
                      </a:r>
                      <a:endParaRPr lang="cs-CZ" sz="1300" dirty="0">
                        <a:solidFill>
                          <a:schemeClr val="accent2">
                            <a:lumMod val="75000"/>
                          </a:schemeClr>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l">
                        <a:lnSpc>
                          <a:spcPct val="115000"/>
                        </a:lnSpc>
                        <a:spcAft>
                          <a:spcPts val="0"/>
                        </a:spcAft>
                      </a:pPr>
                      <a:r>
                        <a:rPr lang="it-IT" sz="1300" dirty="0">
                          <a:effectLst/>
                        </a:rPr>
                        <a:t>Scelta, omissione, aggiunta</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132385115"/>
                  </a:ext>
                </a:extLst>
              </a:tr>
              <a:tr h="0">
                <a:tc vMerge="1">
                  <a:txBody>
                    <a:bodyPr/>
                    <a:lstStyle/>
                    <a:p>
                      <a:endParaRPr lang="cs-CZ"/>
                    </a:p>
                  </a:txBody>
                  <a:tcPr/>
                </a:tc>
                <a:tc>
                  <a:txBody>
                    <a:bodyPr/>
                    <a:lstStyle/>
                    <a:p>
                      <a:pPr indent="180340" algn="l">
                        <a:lnSpc>
                          <a:spcPct val="115000"/>
                        </a:lnSpc>
                        <a:spcAft>
                          <a:spcPts val="0"/>
                        </a:spcAft>
                      </a:pPr>
                      <a:r>
                        <a:rPr lang="it-IT" sz="1300" dirty="0">
                          <a:effectLst/>
                        </a:rPr>
                        <a:t>Intra-testo: </a:t>
                      </a:r>
                      <a:endParaRPr lang="cs-CZ" sz="1300" dirty="0">
                        <a:effectLst/>
                      </a:endParaRPr>
                    </a:p>
                    <a:p>
                      <a:pPr indent="0" algn="l">
                        <a:lnSpc>
                          <a:spcPct val="115000"/>
                        </a:lnSpc>
                        <a:spcAft>
                          <a:spcPts val="0"/>
                        </a:spcAft>
                      </a:pPr>
                      <a:r>
                        <a:rPr lang="it-IT" sz="1300" dirty="0">
                          <a:effectLst/>
                        </a:rPr>
                        <a:t>segni interpuntivi </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l">
                        <a:lnSpc>
                          <a:spcPct val="115000"/>
                        </a:lnSpc>
                        <a:spcAft>
                          <a:spcPts val="0"/>
                        </a:spcAft>
                      </a:pPr>
                      <a:r>
                        <a:rPr lang="it-IT" sz="1300" dirty="0">
                          <a:effectLst/>
                        </a:rPr>
                        <a:t>Scelta, omissione, aggiunta</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214276870"/>
                  </a:ext>
                </a:extLst>
              </a:tr>
              <a:tr h="0">
                <a:tc>
                  <a:txBody>
                    <a:bodyPr/>
                    <a:lstStyle/>
                    <a:p>
                      <a:pPr indent="0" algn="l">
                        <a:lnSpc>
                          <a:spcPct val="115000"/>
                        </a:lnSpc>
                        <a:spcAft>
                          <a:spcPts val="0"/>
                        </a:spcAft>
                      </a:pPr>
                      <a:r>
                        <a:rPr lang="it-IT" sz="1300" dirty="0">
                          <a:effectLst/>
                        </a:rPr>
                        <a:t>Concordanza dei modi e dei tempi verbali tra enunciati e tra frasi</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180340" algn="l">
                        <a:lnSpc>
                          <a:spcPct val="115000"/>
                        </a:lnSpc>
                        <a:spcAft>
                          <a:spcPts val="0"/>
                        </a:spcAft>
                      </a:pPr>
                      <a:r>
                        <a:rPr lang="it-IT" sz="1300" dirty="0">
                          <a:effectLst/>
                        </a:rPr>
                        <a:t>Tra frasi: </a:t>
                      </a:r>
                    </a:p>
                    <a:p>
                      <a:pPr indent="0" algn="l">
                        <a:lnSpc>
                          <a:spcPct val="115000"/>
                        </a:lnSpc>
                        <a:spcAft>
                          <a:spcPts val="0"/>
                        </a:spcAft>
                      </a:pPr>
                      <a:r>
                        <a:rPr lang="it-IT" sz="1300" dirty="0">
                          <a:effectLst/>
                        </a:rPr>
                        <a:t>verbo in frase semplice, verbo in frase principale, verbo in frase subordinata </a:t>
                      </a:r>
                      <a:r>
                        <a:rPr lang="it-IT" sz="1300" dirty="0">
                          <a:solidFill>
                            <a:schemeClr val="accent2">
                              <a:lumMod val="75000"/>
                            </a:schemeClr>
                          </a:solidFill>
                          <a:effectLst/>
                        </a:rPr>
                        <a:t>(4)</a:t>
                      </a:r>
                      <a:endParaRPr lang="cs-CZ" sz="1300" dirty="0">
                        <a:solidFill>
                          <a:schemeClr val="accent2">
                            <a:lumMod val="75000"/>
                          </a:schemeClr>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l">
                        <a:lnSpc>
                          <a:spcPct val="115000"/>
                        </a:lnSpc>
                        <a:spcAft>
                          <a:spcPts val="0"/>
                        </a:spcAft>
                      </a:pPr>
                      <a:r>
                        <a:rPr lang="it-IT" sz="1300" dirty="0">
                          <a:effectLst/>
                        </a:rPr>
                        <a:t>Scelta</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4112012222"/>
                  </a:ext>
                </a:extLst>
              </a:tr>
            </a:tbl>
          </a:graphicData>
        </a:graphic>
      </p:graphicFrame>
    </p:spTree>
    <p:extLst>
      <p:ext uri="{BB962C8B-B14F-4D97-AF65-F5344CB8AC3E}">
        <p14:creationId xmlns:p14="http://schemas.microsoft.com/office/powerpoint/2010/main" val="3778445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8D2006-348A-499A-8137-643029B2DE3F}"/>
              </a:ext>
            </a:extLst>
          </p:cNvPr>
          <p:cNvSpPr>
            <a:spLocks noGrp="1"/>
          </p:cNvSpPr>
          <p:nvPr>
            <p:ph type="title"/>
          </p:nvPr>
        </p:nvSpPr>
        <p:spPr>
          <a:xfrm>
            <a:off x="2680462" y="699112"/>
            <a:ext cx="10515600" cy="590308"/>
          </a:xfrm>
        </p:spPr>
        <p:txBody>
          <a:bodyPr>
            <a:normAutofit fontScale="90000"/>
          </a:bodyPr>
          <a:lstStyle/>
          <a:p>
            <a:r>
              <a:rPr lang="it-IT" dirty="0"/>
              <a:t>4.2 Applicazione del sistema di annotazione</a:t>
            </a:r>
            <a:endParaRPr lang="cs-CZ" dirty="0"/>
          </a:p>
        </p:txBody>
      </p:sp>
      <p:sp>
        <p:nvSpPr>
          <p:cNvPr id="7" name="Segnaposto testo 6">
            <a:extLst>
              <a:ext uri="{FF2B5EF4-FFF2-40B4-BE49-F238E27FC236}">
                <a16:creationId xmlns:a16="http://schemas.microsoft.com/office/drawing/2014/main" id="{4A776F45-0ECF-4939-A7A4-F1793E0C5D4F}"/>
              </a:ext>
            </a:extLst>
          </p:cNvPr>
          <p:cNvSpPr>
            <a:spLocks noGrp="1"/>
          </p:cNvSpPr>
          <p:nvPr>
            <p:ph type="body" idx="1"/>
          </p:nvPr>
        </p:nvSpPr>
        <p:spPr>
          <a:xfrm>
            <a:off x="741611" y="1466106"/>
            <a:ext cx="6596343" cy="415759"/>
          </a:xfrm>
        </p:spPr>
        <p:txBody>
          <a:bodyPr>
            <a:normAutofit fontScale="92500"/>
          </a:bodyPr>
          <a:lstStyle/>
          <a:p>
            <a:r>
              <a:rPr lang="it-IT" dirty="0" err="1"/>
              <a:t>B.Errori</a:t>
            </a:r>
            <a:r>
              <a:rPr lang="it-IT" dirty="0"/>
              <a:t> in relazione alla gestione dell’informazione:</a:t>
            </a:r>
            <a:endParaRPr lang="cs-CZ" dirty="0"/>
          </a:p>
        </p:txBody>
      </p:sp>
      <p:sp>
        <p:nvSpPr>
          <p:cNvPr id="9" name="Segnaposto contenuto 8">
            <a:extLst>
              <a:ext uri="{FF2B5EF4-FFF2-40B4-BE49-F238E27FC236}">
                <a16:creationId xmlns:a16="http://schemas.microsoft.com/office/drawing/2014/main" id="{0A116F64-D944-4354-B747-C31EFEF9F2B0}"/>
              </a:ext>
            </a:extLst>
          </p:cNvPr>
          <p:cNvSpPr>
            <a:spLocks noGrp="1"/>
          </p:cNvSpPr>
          <p:nvPr>
            <p:ph sz="quarter" idx="4"/>
          </p:nvPr>
        </p:nvSpPr>
        <p:spPr>
          <a:xfrm>
            <a:off x="7053942" y="1768644"/>
            <a:ext cx="4301445" cy="4936693"/>
          </a:xfrm>
        </p:spPr>
        <p:txBody>
          <a:bodyPr>
            <a:normAutofit fontScale="92500" lnSpcReduction="20000"/>
          </a:bodyPr>
          <a:lstStyle/>
          <a:p>
            <a:pPr marL="0" indent="0">
              <a:buNone/>
            </a:pPr>
            <a:r>
              <a:rPr lang="it-IT" sz="2100" dirty="0"/>
              <a:t>(5a) </a:t>
            </a:r>
            <a:r>
              <a:rPr lang="it-IT" sz="2100" i="1" dirty="0">
                <a:effectLst/>
                <a:ea typeface="Calibri" panose="020F0502020204030204" pitchFamily="34" charset="0"/>
              </a:rPr>
              <a:t>Come ci sono solo donne forte e invincibile e le donne che </a:t>
            </a:r>
            <a:r>
              <a:rPr lang="it-IT" sz="2100" i="1" u="sng" dirty="0">
                <a:effectLst/>
                <a:ea typeface="Calibri" panose="020F0502020204030204" pitchFamily="34" charset="0"/>
              </a:rPr>
              <a:t>si „solo“ prendono cura</a:t>
            </a:r>
            <a:r>
              <a:rPr lang="it-IT" sz="2100" i="1" dirty="0">
                <a:effectLst/>
                <a:ea typeface="Calibri" panose="020F0502020204030204" pitchFamily="34" charset="0"/>
              </a:rPr>
              <a:t> della casa e della famiglia sono inferiori o non abbastanza buone. </a:t>
            </a:r>
            <a:r>
              <a:rPr lang="it-IT" sz="2100" dirty="0">
                <a:effectLst/>
                <a:ea typeface="Calibri" panose="020F0502020204030204" pitchFamily="34" charset="0"/>
              </a:rPr>
              <a:t>[2C42T20S013] ‘si prendono cura </a:t>
            </a:r>
            <a:r>
              <a:rPr lang="it-IT" sz="2100" dirty="0" err="1">
                <a:effectLst/>
                <a:ea typeface="Calibri" panose="020F0502020204030204" pitchFamily="34" charset="0"/>
              </a:rPr>
              <a:t>solo’</a:t>
            </a:r>
            <a:endParaRPr lang="it-IT" sz="2100" dirty="0"/>
          </a:p>
          <a:p>
            <a:pPr marL="0" indent="0">
              <a:buNone/>
            </a:pPr>
            <a:r>
              <a:rPr lang="it-IT" sz="2100" dirty="0"/>
              <a:t>(5b) </a:t>
            </a:r>
            <a:r>
              <a:rPr lang="it-IT" sz="2100" i="1" dirty="0"/>
              <a:t>Ci mettiamo gli spaghetti, </a:t>
            </a:r>
            <a:r>
              <a:rPr lang="it-IT" sz="2100" i="1" u="sng" dirty="0"/>
              <a:t>lasciamoli</a:t>
            </a:r>
            <a:r>
              <a:rPr lang="it-IT" sz="2100" i="1" dirty="0"/>
              <a:t> cuocere per circa 10 minuti (secondo le istruzioni sul pacchetto) e alla fine li scoliamo </a:t>
            </a:r>
            <a:r>
              <a:rPr lang="it-IT" sz="2100" dirty="0"/>
              <a:t>[2C31T26S001] ‘li lasciamo’</a:t>
            </a:r>
          </a:p>
          <a:p>
            <a:pPr marL="0" indent="0">
              <a:buNone/>
            </a:pPr>
            <a:r>
              <a:rPr lang="it-IT" sz="2100" dirty="0"/>
              <a:t>(6) </a:t>
            </a:r>
            <a:r>
              <a:rPr lang="it-IT" sz="2100" i="1" u="sng" dirty="0"/>
              <a:t>Il mio compleanno</a:t>
            </a:r>
            <a:r>
              <a:rPr lang="it-IT" sz="2100" i="1" dirty="0"/>
              <a:t> </a:t>
            </a:r>
            <a:r>
              <a:rPr lang="it-IT" sz="2100" i="1" u="sng" dirty="0"/>
              <a:t>ho passato</a:t>
            </a:r>
            <a:r>
              <a:rPr lang="it-IT" sz="2100" i="1" dirty="0"/>
              <a:t> al lavoro. </a:t>
            </a:r>
            <a:r>
              <a:rPr lang="it-IT" sz="2100" dirty="0"/>
              <a:t>[1S30T07S001] ‘ho passato il mio compleanno al </a:t>
            </a:r>
            <a:r>
              <a:rPr lang="it-IT" sz="2100" dirty="0" err="1"/>
              <a:t>lavoro’</a:t>
            </a:r>
            <a:r>
              <a:rPr lang="it-IT" sz="2100" dirty="0"/>
              <a:t> oppure ‘il mio compleanno l’ho passato al </a:t>
            </a:r>
            <a:r>
              <a:rPr lang="it-IT" sz="2100" dirty="0" err="1"/>
              <a:t>lavoro’</a:t>
            </a:r>
            <a:endParaRPr lang="it-IT" sz="2100" dirty="0"/>
          </a:p>
          <a:p>
            <a:pPr marL="0" indent="0">
              <a:buNone/>
            </a:pPr>
            <a:r>
              <a:rPr lang="it-IT" sz="2100" dirty="0">
                <a:effectLst/>
                <a:ea typeface="Calibri" panose="020F0502020204030204" pitchFamily="34" charset="0"/>
              </a:rPr>
              <a:t>(7a)Ho alcuni zii e 8 cugini. Due anni fa ho avuto 4 nonni ma ora </a:t>
            </a:r>
            <a:r>
              <a:rPr lang="it-IT" sz="2100" u="sng" dirty="0">
                <a:effectLst/>
                <a:ea typeface="Calibri" panose="020F0502020204030204" pitchFamily="34" charset="0"/>
              </a:rPr>
              <a:t>[ne]</a:t>
            </a:r>
            <a:r>
              <a:rPr lang="it-IT" sz="2100" dirty="0">
                <a:effectLst/>
                <a:ea typeface="Calibri" panose="020F0502020204030204" pitchFamily="34" charset="0"/>
              </a:rPr>
              <a:t> ho solo 3 [1S26T04S001]</a:t>
            </a:r>
            <a:endParaRPr lang="it-IT" sz="2100" dirty="0"/>
          </a:p>
          <a:p>
            <a:pPr marL="0" indent="0">
              <a:buNone/>
            </a:pPr>
            <a:r>
              <a:rPr lang="it-IT" sz="2100" dirty="0"/>
              <a:t>(7b) </a:t>
            </a:r>
            <a:r>
              <a:rPr lang="it-IT" sz="2100" i="1" u="sng" dirty="0"/>
              <a:t>Io</a:t>
            </a:r>
            <a:r>
              <a:rPr lang="it-IT" sz="2100" i="1" dirty="0"/>
              <a:t> sono A**. </a:t>
            </a:r>
            <a:r>
              <a:rPr lang="it-IT" sz="2100" i="1" u="sng" dirty="0"/>
              <a:t>Io</a:t>
            </a:r>
            <a:r>
              <a:rPr lang="it-IT" sz="2100" i="1" dirty="0"/>
              <a:t> ho venti anni. </a:t>
            </a:r>
            <a:r>
              <a:rPr lang="it-IT" sz="2100" i="1" u="sng" dirty="0"/>
              <a:t>Io</a:t>
            </a:r>
            <a:r>
              <a:rPr lang="it-IT" sz="2100" i="1" dirty="0"/>
              <a:t> non lavoro ma studio </a:t>
            </a:r>
            <a:r>
              <a:rPr lang="it-IT" sz="2100" dirty="0"/>
              <a:t>[1C25T01L001] ‘Sono A**. Ho venti anni. Non lavoro ma </a:t>
            </a:r>
            <a:r>
              <a:rPr lang="it-IT" sz="2100" dirty="0" err="1"/>
              <a:t>studio’</a:t>
            </a:r>
            <a:endParaRPr lang="it-IT" sz="2100" dirty="0"/>
          </a:p>
          <a:p>
            <a:pPr marL="0" indent="0">
              <a:buNone/>
            </a:pPr>
            <a:endParaRPr lang="cs-CZ" dirty="0"/>
          </a:p>
        </p:txBody>
      </p:sp>
      <p:pic>
        <p:nvPicPr>
          <p:cNvPr id="5" name="Immagine 4">
            <a:extLst>
              <a:ext uri="{FF2B5EF4-FFF2-40B4-BE49-F238E27FC236}">
                <a16:creationId xmlns:a16="http://schemas.microsoft.com/office/drawing/2014/main" id="{C085F27B-821F-4C21-A0FA-540B3745C4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graphicFrame>
        <p:nvGraphicFramePr>
          <p:cNvPr id="3" name="Tabella 2">
            <a:extLst>
              <a:ext uri="{FF2B5EF4-FFF2-40B4-BE49-F238E27FC236}">
                <a16:creationId xmlns:a16="http://schemas.microsoft.com/office/drawing/2014/main" id="{2E089EF2-1E73-486C-A101-3F111B2C1EB4}"/>
              </a:ext>
            </a:extLst>
          </p:cNvPr>
          <p:cNvGraphicFramePr>
            <a:graphicFrameLocks noGrp="1"/>
          </p:cNvGraphicFramePr>
          <p:nvPr>
            <p:extLst>
              <p:ext uri="{D42A27DB-BD31-4B8C-83A1-F6EECF244321}">
                <p14:modId xmlns:p14="http://schemas.microsoft.com/office/powerpoint/2010/main" val="3099583795"/>
              </p:ext>
            </p:extLst>
          </p:nvPr>
        </p:nvGraphicFramePr>
        <p:xfrm>
          <a:off x="149775" y="2030679"/>
          <a:ext cx="6692265" cy="4803857"/>
        </p:xfrm>
        <a:graphic>
          <a:graphicData uri="http://schemas.openxmlformats.org/drawingml/2006/table">
            <a:tbl>
              <a:tblPr firstRow="1" firstCol="1" bandRow="1">
                <a:tableStyleId>{5C22544A-7EE6-4342-B048-85BDC9FD1C3A}</a:tableStyleId>
              </a:tblPr>
              <a:tblGrid>
                <a:gridCol w="1952158">
                  <a:extLst>
                    <a:ext uri="{9D8B030D-6E8A-4147-A177-3AD203B41FA5}">
                      <a16:colId xmlns:a16="http://schemas.microsoft.com/office/drawing/2014/main" val="3124274942"/>
                    </a:ext>
                  </a:extLst>
                </a:gridCol>
                <a:gridCol w="2671948">
                  <a:extLst>
                    <a:ext uri="{9D8B030D-6E8A-4147-A177-3AD203B41FA5}">
                      <a16:colId xmlns:a16="http://schemas.microsoft.com/office/drawing/2014/main" val="458840662"/>
                    </a:ext>
                  </a:extLst>
                </a:gridCol>
                <a:gridCol w="2068159">
                  <a:extLst>
                    <a:ext uri="{9D8B030D-6E8A-4147-A177-3AD203B41FA5}">
                      <a16:colId xmlns:a16="http://schemas.microsoft.com/office/drawing/2014/main" val="1138958870"/>
                    </a:ext>
                  </a:extLst>
                </a:gridCol>
              </a:tblGrid>
              <a:tr h="510678">
                <a:tc>
                  <a:txBody>
                    <a:bodyPr/>
                    <a:lstStyle/>
                    <a:p>
                      <a:pPr indent="180340" algn="l">
                        <a:lnSpc>
                          <a:spcPct val="115000"/>
                        </a:lnSpc>
                        <a:spcAft>
                          <a:spcPts val="0"/>
                        </a:spcAft>
                      </a:pPr>
                      <a:r>
                        <a:rPr lang="it-IT" sz="1300" dirty="0">
                          <a:effectLst/>
                        </a:rPr>
                        <a:t>Fenomeni linguistici</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180340" algn="l">
                        <a:lnSpc>
                          <a:spcPct val="115000"/>
                        </a:lnSpc>
                        <a:spcAft>
                          <a:spcPts val="0"/>
                        </a:spcAft>
                      </a:pPr>
                      <a:r>
                        <a:rPr lang="it-IT" sz="1300">
                          <a:effectLst/>
                        </a:rPr>
                        <a:t>Unità d’analisi della sintassi </a:t>
                      </a:r>
                      <a:endParaRPr lang="cs-CZ" sz="1300">
                        <a:effectLst/>
                      </a:endParaRPr>
                    </a:p>
                    <a:p>
                      <a:pPr indent="180340" algn="l">
                        <a:lnSpc>
                          <a:spcPct val="115000"/>
                        </a:lnSpc>
                        <a:spcAft>
                          <a:spcPts val="0"/>
                        </a:spcAft>
                      </a:pPr>
                      <a:r>
                        <a:rPr lang="it-IT" sz="1300">
                          <a:effectLst/>
                        </a:rPr>
                        <a:t>e elementi specifici</a:t>
                      </a:r>
                      <a:endParaRPr lang="cs-CZ" sz="13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180340" algn="l">
                        <a:lnSpc>
                          <a:spcPct val="115000"/>
                        </a:lnSpc>
                        <a:spcAft>
                          <a:spcPts val="0"/>
                        </a:spcAft>
                      </a:pPr>
                      <a:r>
                        <a:rPr lang="it-IT" sz="1300">
                          <a:effectLst/>
                        </a:rPr>
                        <a:t>Tipo di errore</a:t>
                      </a:r>
                      <a:endParaRPr lang="cs-CZ" sz="13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33781207"/>
                  </a:ext>
                </a:extLst>
              </a:tr>
              <a:tr h="510678">
                <a:tc rowSpan="4">
                  <a:txBody>
                    <a:bodyPr/>
                    <a:lstStyle/>
                    <a:p>
                      <a:pPr indent="0" algn="l">
                        <a:lnSpc>
                          <a:spcPct val="115000"/>
                        </a:lnSpc>
                        <a:spcAft>
                          <a:spcPts val="0"/>
                        </a:spcAft>
                      </a:pPr>
                      <a:r>
                        <a:rPr lang="it-IT" sz="1300" dirty="0">
                          <a:effectLst/>
                        </a:rPr>
                        <a:t>Definizione (cioè attribuzione del senso) dell’informazione</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180340" algn="l">
                        <a:lnSpc>
                          <a:spcPct val="115000"/>
                        </a:lnSpc>
                        <a:spcAft>
                          <a:spcPts val="0"/>
                        </a:spcAft>
                      </a:pPr>
                      <a:r>
                        <a:rPr lang="it-IT" sz="1300" dirty="0">
                          <a:effectLst/>
                        </a:rPr>
                        <a:t>Nel sintagma: </a:t>
                      </a:r>
                    </a:p>
                    <a:p>
                      <a:pPr indent="0" algn="l">
                        <a:lnSpc>
                          <a:spcPct val="115000"/>
                        </a:lnSpc>
                        <a:spcAft>
                          <a:spcPts val="0"/>
                        </a:spcAft>
                      </a:pPr>
                      <a:r>
                        <a:rPr lang="it-IT" sz="1300" dirty="0">
                          <a:effectLst/>
                        </a:rPr>
                        <a:t>aggettivo e nome</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l">
                        <a:lnSpc>
                          <a:spcPct val="115000"/>
                        </a:lnSpc>
                        <a:spcAft>
                          <a:spcPts val="0"/>
                        </a:spcAft>
                      </a:pPr>
                      <a:r>
                        <a:rPr lang="it-IT" sz="1300" dirty="0">
                          <a:effectLst/>
                        </a:rPr>
                        <a:t>Ordine, aggiunta, omissione</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630872456"/>
                  </a:ext>
                </a:extLst>
              </a:tr>
              <a:tr h="295290">
                <a:tc vMerge="1">
                  <a:txBody>
                    <a:bodyPr/>
                    <a:lstStyle/>
                    <a:p>
                      <a:endParaRPr lang="cs-CZ"/>
                    </a:p>
                  </a:txBody>
                  <a:tcPr/>
                </a:tc>
                <a:tc>
                  <a:txBody>
                    <a:bodyPr/>
                    <a:lstStyle/>
                    <a:p>
                      <a:pPr indent="180340" algn="l">
                        <a:lnSpc>
                          <a:spcPct val="115000"/>
                        </a:lnSpc>
                        <a:spcAft>
                          <a:spcPts val="0"/>
                        </a:spcAft>
                      </a:pPr>
                      <a:r>
                        <a:rPr lang="it-IT" sz="1300" dirty="0">
                          <a:effectLst/>
                        </a:rPr>
                        <a:t>Nel sintagma: avverbio </a:t>
                      </a:r>
                      <a:r>
                        <a:rPr lang="it-IT" sz="1300" dirty="0">
                          <a:solidFill>
                            <a:schemeClr val="accent2">
                              <a:lumMod val="75000"/>
                            </a:schemeClr>
                          </a:solidFill>
                          <a:effectLst/>
                        </a:rPr>
                        <a:t>(5a)</a:t>
                      </a:r>
                      <a:endParaRPr lang="cs-CZ" sz="1300" dirty="0">
                        <a:solidFill>
                          <a:schemeClr val="accent2">
                            <a:lumMod val="75000"/>
                          </a:schemeClr>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l">
                        <a:lnSpc>
                          <a:spcPct val="115000"/>
                        </a:lnSpc>
                        <a:spcAft>
                          <a:spcPts val="0"/>
                        </a:spcAft>
                      </a:pPr>
                      <a:r>
                        <a:rPr lang="it-IT" sz="1300" dirty="0">
                          <a:effectLst/>
                        </a:rPr>
                        <a:t>Ordine</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852068735"/>
                  </a:ext>
                </a:extLst>
              </a:tr>
              <a:tr h="774354">
                <a:tc vMerge="1">
                  <a:txBody>
                    <a:bodyPr/>
                    <a:lstStyle/>
                    <a:p>
                      <a:endParaRPr lang="cs-CZ"/>
                    </a:p>
                  </a:txBody>
                  <a:tcPr/>
                </a:tc>
                <a:tc>
                  <a:txBody>
                    <a:bodyPr/>
                    <a:lstStyle/>
                    <a:p>
                      <a:pPr indent="180340" algn="l">
                        <a:lnSpc>
                          <a:spcPct val="115000"/>
                        </a:lnSpc>
                        <a:spcAft>
                          <a:spcPts val="0"/>
                        </a:spcAft>
                      </a:pPr>
                      <a:r>
                        <a:rPr lang="it-IT" sz="1300" dirty="0">
                          <a:effectLst/>
                        </a:rPr>
                        <a:t>Nella frase: </a:t>
                      </a:r>
                      <a:endParaRPr lang="cs-CZ" sz="1300" dirty="0">
                        <a:effectLst/>
                      </a:endParaRPr>
                    </a:p>
                    <a:p>
                      <a:pPr indent="0" algn="l">
                        <a:lnSpc>
                          <a:spcPct val="115000"/>
                        </a:lnSpc>
                        <a:spcAft>
                          <a:spcPts val="0"/>
                        </a:spcAft>
                      </a:pPr>
                      <a:r>
                        <a:rPr lang="it-IT" sz="1300" dirty="0">
                          <a:effectLst/>
                        </a:rPr>
                        <a:t>clitico e verbo </a:t>
                      </a:r>
                      <a:r>
                        <a:rPr lang="it-IT" sz="1300" dirty="0">
                          <a:solidFill>
                            <a:schemeClr val="accent2">
                              <a:lumMod val="75000"/>
                            </a:schemeClr>
                          </a:solidFill>
                          <a:effectLst/>
                        </a:rPr>
                        <a:t>(5b), </a:t>
                      </a:r>
                      <a:r>
                        <a:rPr lang="it-IT" sz="1300" dirty="0">
                          <a:effectLst/>
                        </a:rPr>
                        <a:t>avverbio circostanziale ed </a:t>
                      </a:r>
                      <a:r>
                        <a:rPr lang="it-IT" sz="1300" dirty="0" err="1">
                          <a:effectLst/>
                        </a:rPr>
                        <a:t>extrafrasale</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l">
                        <a:lnSpc>
                          <a:spcPct val="115000"/>
                        </a:lnSpc>
                        <a:spcAft>
                          <a:spcPts val="0"/>
                        </a:spcAft>
                      </a:pPr>
                      <a:r>
                        <a:rPr lang="it-IT" sz="1300" dirty="0">
                          <a:effectLst/>
                        </a:rPr>
                        <a:t>Ordine </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698198393"/>
                  </a:ext>
                </a:extLst>
              </a:tr>
              <a:tr h="510678">
                <a:tc vMerge="1">
                  <a:txBody>
                    <a:bodyPr/>
                    <a:lstStyle/>
                    <a:p>
                      <a:endParaRPr lang="cs-CZ"/>
                    </a:p>
                  </a:txBody>
                  <a:tcPr/>
                </a:tc>
                <a:tc>
                  <a:txBody>
                    <a:bodyPr/>
                    <a:lstStyle/>
                    <a:p>
                      <a:pPr indent="180340" algn="l">
                        <a:lnSpc>
                          <a:spcPct val="115000"/>
                        </a:lnSpc>
                        <a:spcAft>
                          <a:spcPts val="0"/>
                        </a:spcAft>
                      </a:pPr>
                      <a:r>
                        <a:rPr lang="it-IT" sz="1300" dirty="0">
                          <a:effectLst/>
                        </a:rPr>
                        <a:t>Nella frase:</a:t>
                      </a:r>
                      <a:endParaRPr lang="cs-CZ" sz="1300" dirty="0">
                        <a:effectLst/>
                      </a:endParaRPr>
                    </a:p>
                    <a:p>
                      <a:pPr indent="0" algn="l">
                        <a:lnSpc>
                          <a:spcPct val="115000"/>
                        </a:lnSpc>
                        <a:spcAft>
                          <a:spcPts val="0"/>
                        </a:spcAft>
                      </a:pPr>
                      <a:r>
                        <a:rPr lang="it-IT" sz="1300" dirty="0">
                          <a:effectLst/>
                        </a:rPr>
                        <a:t> elementi nucleari</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l">
                        <a:lnSpc>
                          <a:spcPct val="115000"/>
                        </a:lnSpc>
                        <a:spcAft>
                          <a:spcPts val="0"/>
                        </a:spcAft>
                      </a:pPr>
                      <a:r>
                        <a:rPr lang="it-IT" sz="1300" dirty="0">
                          <a:effectLst/>
                        </a:rPr>
                        <a:t>Aggiunta, omissione</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709829417"/>
                  </a:ext>
                </a:extLst>
              </a:tr>
              <a:tr h="510678">
                <a:tc>
                  <a:txBody>
                    <a:bodyPr/>
                    <a:lstStyle/>
                    <a:p>
                      <a:pPr indent="0" algn="l">
                        <a:lnSpc>
                          <a:spcPct val="115000"/>
                        </a:lnSpc>
                        <a:spcAft>
                          <a:spcPts val="0"/>
                        </a:spcAft>
                      </a:pPr>
                      <a:r>
                        <a:rPr lang="it-IT" sz="1300" dirty="0">
                          <a:effectLst/>
                        </a:rPr>
                        <a:t>Distribuzione dell’informazione</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180340" algn="l">
                        <a:lnSpc>
                          <a:spcPct val="115000"/>
                        </a:lnSpc>
                        <a:spcAft>
                          <a:spcPts val="0"/>
                        </a:spcAft>
                      </a:pPr>
                      <a:r>
                        <a:rPr lang="it-IT" sz="1300" dirty="0">
                          <a:effectLst/>
                        </a:rPr>
                        <a:t>Intra-testo: </a:t>
                      </a:r>
                      <a:endParaRPr lang="cs-CZ" sz="1300" dirty="0">
                        <a:effectLst/>
                      </a:endParaRPr>
                    </a:p>
                    <a:p>
                      <a:pPr indent="0" algn="l">
                        <a:lnSpc>
                          <a:spcPct val="115000"/>
                        </a:lnSpc>
                        <a:spcAft>
                          <a:spcPts val="0"/>
                        </a:spcAft>
                      </a:pPr>
                      <a:r>
                        <a:rPr lang="it-IT" sz="1300" dirty="0" err="1">
                          <a:effectLst/>
                        </a:rPr>
                        <a:t>topic</a:t>
                      </a:r>
                      <a:r>
                        <a:rPr lang="it-IT" sz="1300" dirty="0">
                          <a:effectLst/>
                        </a:rPr>
                        <a:t>/</a:t>
                      </a:r>
                      <a:r>
                        <a:rPr lang="it-IT" sz="1300" dirty="0" err="1">
                          <a:effectLst/>
                        </a:rPr>
                        <a:t>comment</a:t>
                      </a:r>
                      <a:r>
                        <a:rPr lang="it-IT" sz="1300" dirty="0">
                          <a:effectLst/>
                        </a:rPr>
                        <a:t> (SVO) </a:t>
                      </a:r>
                      <a:r>
                        <a:rPr lang="it-IT" sz="1300" dirty="0">
                          <a:solidFill>
                            <a:schemeClr val="accent2">
                              <a:lumMod val="75000"/>
                            </a:schemeClr>
                          </a:solidFill>
                          <a:effectLst/>
                        </a:rPr>
                        <a:t>(6)</a:t>
                      </a:r>
                      <a:endParaRPr lang="cs-CZ" sz="1300" dirty="0">
                        <a:solidFill>
                          <a:schemeClr val="accent2">
                            <a:lumMod val="75000"/>
                          </a:schemeClr>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l">
                        <a:lnSpc>
                          <a:spcPct val="115000"/>
                        </a:lnSpc>
                        <a:spcAft>
                          <a:spcPts val="0"/>
                        </a:spcAft>
                      </a:pPr>
                      <a:r>
                        <a:rPr lang="it-IT" sz="1300" dirty="0">
                          <a:effectLst/>
                        </a:rPr>
                        <a:t>Ordine </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976883896"/>
                  </a:ext>
                </a:extLst>
              </a:tr>
              <a:tr h="794627">
                <a:tc rowSpan="2">
                  <a:txBody>
                    <a:bodyPr/>
                    <a:lstStyle/>
                    <a:p>
                      <a:pPr indent="0" algn="l">
                        <a:lnSpc>
                          <a:spcPct val="115000"/>
                        </a:lnSpc>
                        <a:spcAft>
                          <a:spcPts val="0"/>
                        </a:spcAft>
                      </a:pPr>
                      <a:r>
                        <a:rPr lang="it-IT" sz="1300" dirty="0">
                          <a:effectLst/>
                        </a:rPr>
                        <a:t>Movimento referenziale e conoscenze condivise</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180340" algn="l">
                        <a:lnSpc>
                          <a:spcPct val="115000"/>
                        </a:lnSpc>
                        <a:spcAft>
                          <a:spcPts val="0"/>
                        </a:spcAft>
                      </a:pPr>
                      <a:r>
                        <a:rPr lang="it-IT" sz="1300" dirty="0">
                          <a:effectLst/>
                        </a:rPr>
                        <a:t>Intra-testo: </a:t>
                      </a:r>
                      <a:endParaRPr lang="cs-CZ" sz="1300" dirty="0">
                        <a:effectLst/>
                      </a:endParaRPr>
                    </a:p>
                    <a:p>
                      <a:pPr indent="0" algn="l">
                        <a:lnSpc>
                          <a:spcPct val="115000"/>
                        </a:lnSpc>
                        <a:spcAft>
                          <a:spcPts val="0"/>
                        </a:spcAft>
                      </a:pPr>
                      <a:r>
                        <a:rPr lang="it-IT" sz="1300" dirty="0">
                          <a:effectLst/>
                        </a:rPr>
                        <a:t>articolo (definitezza/indefinitezza del referente)</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l">
                        <a:lnSpc>
                          <a:spcPct val="115000"/>
                        </a:lnSpc>
                        <a:spcAft>
                          <a:spcPts val="0"/>
                        </a:spcAft>
                      </a:pPr>
                      <a:r>
                        <a:rPr lang="it-IT" sz="1300" dirty="0">
                          <a:effectLst/>
                        </a:rPr>
                        <a:t>Scelta, aggiunta, omissione</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472915859"/>
                  </a:ext>
                </a:extLst>
              </a:tr>
              <a:tr h="774354">
                <a:tc vMerge="1">
                  <a:txBody>
                    <a:bodyPr/>
                    <a:lstStyle/>
                    <a:p>
                      <a:endParaRPr lang="cs-CZ"/>
                    </a:p>
                  </a:txBody>
                  <a:tcPr/>
                </a:tc>
                <a:tc>
                  <a:txBody>
                    <a:bodyPr/>
                    <a:lstStyle/>
                    <a:p>
                      <a:pPr indent="180340" algn="l">
                        <a:lnSpc>
                          <a:spcPct val="115000"/>
                        </a:lnSpc>
                        <a:spcAft>
                          <a:spcPts val="0"/>
                        </a:spcAft>
                      </a:pPr>
                      <a:r>
                        <a:rPr lang="it-IT" sz="1300" dirty="0">
                          <a:effectLst/>
                        </a:rPr>
                        <a:t>Intra-testo: </a:t>
                      </a:r>
                      <a:endParaRPr lang="cs-CZ" sz="1300" dirty="0">
                        <a:effectLst/>
                      </a:endParaRPr>
                    </a:p>
                    <a:p>
                      <a:pPr indent="0" algn="l">
                        <a:lnSpc>
                          <a:spcPct val="115000"/>
                        </a:lnSpc>
                        <a:spcAft>
                          <a:spcPts val="0"/>
                        </a:spcAft>
                      </a:pPr>
                      <a:r>
                        <a:rPr lang="it-IT" sz="1300" dirty="0">
                          <a:effectLst/>
                        </a:rPr>
                        <a:t>pronome personale (forma libera/clitica) </a:t>
                      </a:r>
                      <a:r>
                        <a:rPr lang="it-IT" sz="1300" dirty="0">
                          <a:solidFill>
                            <a:schemeClr val="accent2">
                              <a:lumMod val="75000"/>
                            </a:schemeClr>
                          </a:solidFill>
                          <a:effectLst/>
                        </a:rPr>
                        <a:t>(7a,b)</a:t>
                      </a:r>
                      <a:r>
                        <a:rPr lang="it-IT" sz="1300" dirty="0">
                          <a:effectLst/>
                        </a:rPr>
                        <a:t>, pronome dimostrativo</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l">
                        <a:lnSpc>
                          <a:spcPct val="115000"/>
                        </a:lnSpc>
                        <a:spcAft>
                          <a:spcPts val="0"/>
                        </a:spcAft>
                      </a:pPr>
                      <a:r>
                        <a:rPr lang="it-IT" sz="1300" dirty="0">
                          <a:effectLst/>
                        </a:rPr>
                        <a:t>Ordine, scelta, aggiunta, omissione</a:t>
                      </a:r>
                      <a:endParaRPr lang="cs-CZ" sz="13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318374947"/>
                  </a:ext>
                </a:extLst>
              </a:tr>
            </a:tbl>
          </a:graphicData>
        </a:graphic>
      </p:graphicFrame>
      <p:sp>
        <p:nvSpPr>
          <p:cNvPr id="4" name="Rectangle 1">
            <a:extLst>
              <a:ext uri="{FF2B5EF4-FFF2-40B4-BE49-F238E27FC236}">
                <a16:creationId xmlns:a16="http://schemas.microsoft.com/office/drawing/2014/main" id="{4BA47F98-D913-48ED-9011-45FF6CEB5A1D}"/>
              </a:ext>
            </a:extLst>
          </p:cNvPr>
          <p:cNvSpPr>
            <a:spLocks noChangeArrowheads="1"/>
          </p:cNvSpPr>
          <p:nvPr/>
        </p:nvSpPr>
        <p:spPr bwMode="auto">
          <a:xfrm>
            <a:off x="161333" y="219649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anose="020B0604020202020204" pitchFamily="34" charset="0"/>
              </a:rPr>
            </a:br>
            <a:endParaRPr kumimoji="0" lang="cs-CZ" altLang="cs-CZ"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52013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5C1C3C-D928-40E5-ACD0-32F6534893AB}"/>
              </a:ext>
            </a:extLst>
          </p:cNvPr>
          <p:cNvSpPr>
            <a:spLocks noGrp="1"/>
          </p:cNvSpPr>
          <p:nvPr>
            <p:ph type="title"/>
          </p:nvPr>
        </p:nvSpPr>
        <p:spPr>
          <a:xfrm>
            <a:off x="2360428" y="365125"/>
            <a:ext cx="8993372" cy="1325563"/>
          </a:xfrm>
        </p:spPr>
        <p:txBody>
          <a:bodyPr/>
          <a:lstStyle/>
          <a:p>
            <a:r>
              <a:rPr lang="it-IT" dirty="0"/>
              <a:t>         Per riassumere:</a:t>
            </a:r>
          </a:p>
        </p:txBody>
      </p:sp>
      <p:sp>
        <p:nvSpPr>
          <p:cNvPr id="3" name="Segnaposto contenuto 2">
            <a:extLst>
              <a:ext uri="{FF2B5EF4-FFF2-40B4-BE49-F238E27FC236}">
                <a16:creationId xmlns:a16="http://schemas.microsoft.com/office/drawing/2014/main" id="{2779D95C-F48E-BE37-1800-13D4E812C93D}"/>
              </a:ext>
            </a:extLst>
          </p:cNvPr>
          <p:cNvSpPr>
            <a:spLocks noGrp="1"/>
          </p:cNvSpPr>
          <p:nvPr>
            <p:ph idx="1"/>
          </p:nvPr>
        </p:nvSpPr>
        <p:spPr/>
        <p:txBody>
          <a:bodyPr/>
          <a:lstStyle/>
          <a:p>
            <a:pPr marL="0" indent="0">
              <a:buNone/>
            </a:pPr>
            <a:r>
              <a:rPr lang="it-IT" sz="2400" dirty="0"/>
              <a:t>Per riassumere ed esemplificare, all’interno del database alla stringa di testo contenente la frase </a:t>
            </a:r>
            <a:r>
              <a:rPr lang="it-IT" sz="2400" i="1" dirty="0"/>
              <a:t>L'aula è luminosa e ha </a:t>
            </a:r>
            <a:r>
              <a:rPr lang="it-IT" sz="2400" i="1" u="sng" dirty="0"/>
              <a:t>grande finestre</a:t>
            </a:r>
            <a:r>
              <a:rPr lang="it-IT" sz="2400" dirty="0"/>
              <a:t> viene attribuito il codice identificativo 1C32T11L002 (con le sue informazioni su IL, lingua madre e identità dell’informatore, task di riferimento, luogo di produzione). </a:t>
            </a:r>
          </a:p>
          <a:p>
            <a:pPr marL="0" indent="0">
              <a:buNone/>
            </a:pPr>
            <a:r>
              <a:rPr lang="it-IT" sz="2400" dirty="0"/>
              <a:t>L’etichetta per la categoria ‘fenomeni indagati’ è ‘</a:t>
            </a:r>
            <a:r>
              <a:rPr lang="it-IT" sz="2400" b="1" dirty="0"/>
              <a:t>accordo di </a:t>
            </a:r>
            <a:r>
              <a:rPr lang="it-IT" sz="2400" b="1" dirty="0" err="1"/>
              <a:t>numero</a:t>
            </a:r>
            <a:r>
              <a:rPr lang="it-IT" sz="2400" dirty="0" err="1"/>
              <a:t>’</a:t>
            </a:r>
            <a:r>
              <a:rPr lang="it-IT" sz="2400" dirty="0"/>
              <a:t> afferente al rapporto ‘</a:t>
            </a:r>
            <a:r>
              <a:rPr lang="it-IT" sz="2400" b="1" dirty="0"/>
              <a:t>coesione</a:t>
            </a:r>
            <a:r>
              <a:rPr lang="it-IT" sz="2400" dirty="0"/>
              <a:t>’. All’elemento sottolineato viene assegnato il livello di </a:t>
            </a:r>
            <a:r>
              <a:rPr lang="it-IT" sz="2400" b="1" dirty="0"/>
              <a:t>sintagma</a:t>
            </a:r>
            <a:r>
              <a:rPr lang="it-IT" sz="2400" dirty="0"/>
              <a:t> (in categoria ‘livello sintattico’), </a:t>
            </a:r>
            <a:r>
              <a:rPr lang="it-IT" sz="2400" b="1" dirty="0"/>
              <a:t>oggetto diretto </a:t>
            </a:r>
            <a:r>
              <a:rPr lang="it-IT" sz="2400" dirty="0"/>
              <a:t>(in categoria ‘ruolo sintattico’), </a:t>
            </a:r>
            <a:r>
              <a:rPr lang="it-IT" sz="2400" b="1" dirty="0"/>
              <a:t>scelta</a:t>
            </a:r>
            <a:r>
              <a:rPr lang="it-IT" sz="2400" dirty="0"/>
              <a:t> (in categoria ‘descrizione dell’errore’), </a:t>
            </a:r>
            <a:r>
              <a:rPr lang="it-IT" sz="2400" b="1" dirty="0"/>
              <a:t>nome/aggettivo </a:t>
            </a:r>
            <a:r>
              <a:rPr lang="it-IT" sz="2400" dirty="0"/>
              <a:t>(in categoria ‘elementi’). </a:t>
            </a:r>
            <a:endParaRPr lang="cs-CZ" sz="2400" dirty="0"/>
          </a:p>
          <a:p>
            <a:pPr marL="0" indent="0">
              <a:buNone/>
            </a:pPr>
            <a:endParaRPr lang="it-IT" dirty="0"/>
          </a:p>
        </p:txBody>
      </p:sp>
      <p:pic>
        <p:nvPicPr>
          <p:cNvPr id="6" name="Immagine 5">
            <a:extLst>
              <a:ext uri="{FF2B5EF4-FFF2-40B4-BE49-F238E27FC236}">
                <a16:creationId xmlns:a16="http://schemas.microsoft.com/office/drawing/2014/main" id="{3CFDB50E-C0B3-4A76-E51B-E55061FD0FE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spTree>
    <p:extLst>
      <p:ext uri="{BB962C8B-B14F-4D97-AF65-F5344CB8AC3E}">
        <p14:creationId xmlns:p14="http://schemas.microsoft.com/office/powerpoint/2010/main" val="366810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39CE71-A8BA-4398-BDA6-010606B1A810}"/>
              </a:ext>
            </a:extLst>
          </p:cNvPr>
          <p:cNvSpPr>
            <a:spLocks noGrp="1"/>
          </p:cNvSpPr>
          <p:nvPr>
            <p:ph type="title"/>
          </p:nvPr>
        </p:nvSpPr>
        <p:spPr>
          <a:xfrm>
            <a:off x="3760911" y="490911"/>
            <a:ext cx="6104984" cy="765133"/>
          </a:xfrm>
        </p:spPr>
        <p:txBody>
          <a:bodyPr>
            <a:normAutofit fontScale="90000"/>
          </a:bodyPr>
          <a:lstStyle/>
          <a:p>
            <a:r>
              <a:rPr lang="it-IT" dirty="0"/>
              <a:t>5.1 Risultati dell’analisi. Distribuzione degli errori (1)</a:t>
            </a:r>
            <a:endParaRPr lang="cs-CZ" dirty="0"/>
          </a:p>
        </p:txBody>
      </p:sp>
      <p:sp>
        <p:nvSpPr>
          <p:cNvPr id="3" name="Segnaposto testo 2">
            <a:extLst>
              <a:ext uri="{FF2B5EF4-FFF2-40B4-BE49-F238E27FC236}">
                <a16:creationId xmlns:a16="http://schemas.microsoft.com/office/drawing/2014/main" id="{B543955D-9351-4581-881C-9C823CDD1018}"/>
              </a:ext>
            </a:extLst>
          </p:cNvPr>
          <p:cNvSpPr>
            <a:spLocks noGrp="1"/>
          </p:cNvSpPr>
          <p:nvPr>
            <p:ph type="body" idx="1"/>
          </p:nvPr>
        </p:nvSpPr>
        <p:spPr>
          <a:xfrm>
            <a:off x="865190" y="1627539"/>
            <a:ext cx="7011985" cy="675965"/>
          </a:xfrm>
        </p:spPr>
        <p:txBody>
          <a:bodyPr>
            <a:normAutofit/>
          </a:bodyPr>
          <a:lstStyle/>
          <a:p>
            <a:r>
              <a:rPr lang="it-IT" sz="1700" dirty="0"/>
              <a:t>Errori in rapporto a coesione e gestione dell’informazione (per IL)</a:t>
            </a:r>
            <a:endParaRPr lang="cs-CZ" sz="1700" dirty="0"/>
          </a:p>
        </p:txBody>
      </p:sp>
      <p:pic>
        <p:nvPicPr>
          <p:cNvPr id="7" name="Immagine 6">
            <a:extLst>
              <a:ext uri="{FF2B5EF4-FFF2-40B4-BE49-F238E27FC236}">
                <a16:creationId xmlns:a16="http://schemas.microsoft.com/office/drawing/2014/main" id="{76892BBD-2D3E-43AE-AC6C-30DBF1E1BA0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graphicFrame>
        <p:nvGraphicFramePr>
          <p:cNvPr id="8" name="Segnaposto contenuto 7">
            <a:extLst>
              <a:ext uri="{FF2B5EF4-FFF2-40B4-BE49-F238E27FC236}">
                <a16:creationId xmlns:a16="http://schemas.microsoft.com/office/drawing/2014/main" id="{8A3E247D-02BC-4CBB-B868-D0B0166BD5E0}"/>
              </a:ext>
            </a:extLst>
          </p:cNvPr>
          <p:cNvGraphicFramePr>
            <a:graphicFrameLocks noGrp="1"/>
          </p:cNvGraphicFramePr>
          <p:nvPr>
            <p:ph sz="half" idx="2"/>
            <p:extLst>
              <p:ext uri="{D42A27DB-BD31-4B8C-83A1-F6EECF244321}">
                <p14:modId xmlns:p14="http://schemas.microsoft.com/office/powerpoint/2010/main" val="1932293757"/>
              </p:ext>
            </p:extLst>
          </p:nvPr>
        </p:nvGraphicFramePr>
        <p:xfrm>
          <a:off x="995528" y="2847975"/>
          <a:ext cx="5157787" cy="3303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8000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Segnaposto contenuto 11">
            <a:extLst>
              <a:ext uri="{FF2B5EF4-FFF2-40B4-BE49-F238E27FC236}">
                <a16:creationId xmlns:a16="http://schemas.microsoft.com/office/drawing/2014/main" id="{08382A73-DEB0-424B-92BE-CB5611E66B7A}"/>
              </a:ext>
            </a:extLst>
          </p:cNvPr>
          <p:cNvGraphicFramePr>
            <a:graphicFrameLocks noGrp="1"/>
          </p:cNvGraphicFramePr>
          <p:nvPr>
            <p:ph idx="1"/>
            <p:extLst>
              <p:ext uri="{D42A27DB-BD31-4B8C-83A1-F6EECF244321}">
                <p14:modId xmlns:p14="http://schemas.microsoft.com/office/powerpoint/2010/main" val="1338502741"/>
              </p:ext>
            </p:extLst>
          </p:nvPr>
        </p:nvGraphicFramePr>
        <p:xfrm>
          <a:off x="3830953" y="1433859"/>
          <a:ext cx="7481455" cy="5260338"/>
        </p:xfrm>
        <a:graphic>
          <a:graphicData uri="http://schemas.openxmlformats.org/drawingml/2006/table">
            <a:tbl>
              <a:tblPr firstRow="1" firstCol="1">
                <a:tableStyleId>{5C22544A-7EE6-4342-B048-85BDC9FD1C3A}</a:tableStyleId>
              </a:tblPr>
              <a:tblGrid>
                <a:gridCol w="2459240">
                  <a:extLst>
                    <a:ext uri="{9D8B030D-6E8A-4147-A177-3AD203B41FA5}">
                      <a16:colId xmlns:a16="http://schemas.microsoft.com/office/drawing/2014/main" val="1775902253"/>
                    </a:ext>
                  </a:extLst>
                </a:gridCol>
                <a:gridCol w="1674072">
                  <a:extLst>
                    <a:ext uri="{9D8B030D-6E8A-4147-A177-3AD203B41FA5}">
                      <a16:colId xmlns:a16="http://schemas.microsoft.com/office/drawing/2014/main" val="470895802"/>
                    </a:ext>
                  </a:extLst>
                </a:gridCol>
                <a:gridCol w="1465761">
                  <a:extLst>
                    <a:ext uri="{9D8B030D-6E8A-4147-A177-3AD203B41FA5}">
                      <a16:colId xmlns:a16="http://schemas.microsoft.com/office/drawing/2014/main" val="3750405963"/>
                    </a:ext>
                  </a:extLst>
                </a:gridCol>
                <a:gridCol w="1882382">
                  <a:extLst>
                    <a:ext uri="{9D8B030D-6E8A-4147-A177-3AD203B41FA5}">
                      <a16:colId xmlns:a16="http://schemas.microsoft.com/office/drawing/2014/main" val="3946082915"/>
                    </a:ext>
                  </a:extLst>
                </a:gridCol>
              </a:tblGrid>
              <a:tr h="514587">
                <a:tc>
                  <a:txBody>
                    <a:bodyPr/>
                    <a:lstStyle/>
                    <a:p>
                      <a:pPr indent="180340" algn="just">
                        <a:lnSpc>
                          <a:spcPct val="115000"/>
                        </a:lnSpc>
                        <a:spcAft>
                          <a:spcPts val="0"/>
                        </a:spcAft>
                      </a:pPr>
                      <a:r>
                        <a:rPr lang="it-IT" sz="1100" dirty="0">
                          <a:effectLst/>
                        </a:rPr>
                        <a:t>Fenomeni linguistici </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180340" algn="just">
                        <a:lnSpc>
                          <a:spcPct val="115000"/>
                        </a:lnSpc>
                        <a:spcAft>
                          <a:spcPts val="0"/>
                        </a:spcAft>
                      </a:pPr>
                      <a:r>
                        <a:rPr lang="it-IT" sz="1100">
                          <a:effectLst/>
                        </a:rPr>
                        <a:t>IL</a:t>
                      </a:r>
                      <a:endParaRPr lang="cs-CZ" sz="1100">
                        <a:effectLst/>
                      </a:endParaRPr>
                    </a:p>
                    <a:p>
                      <a:pPr indent="180340" algn="just">
                        <a:lnSpc>
                          <a:spcPct val="115000"/>
                        </a:lnSpc>
                        <a:spcAft>
                          <a:spcPts val="0"/>
                        </a:spcAft>
                      </a:pPr>
                      <a:r>
                        <a:rPr lang="it-IT" sz="1100">
                          <a:effectLst/>
                        </a:rPr>
                        <a:t>elementare</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180340" algn="just">
                        <a:lnSpc>
                          <a:spcPct val="115000"/>
                        </a:lnSpc>
                        <a:spcAft>
                          <a:spcPts val="0"/>
                        </a:spcAft>
                      </a:pPr>
                      <a:r>
                        <a:rPr lang="it-IT" sz="1100">
                          <a:effectLst/>
                        </a:rPr>
                        <a:t>IL</a:t>
                      </a:r>
                      <a:endParaRPr lang="cs-CZ" sz="1100">
                        <a:effectLst/>
                      </a:endParaRPr>
                    </a:p>
                    <a:p>
                      <a:pPr indent="180340" algn="just">
                        <a:lnSpc>
                          <a:spcPct val="115000"/>
                        </a:lnSpc>
                        <a:spcAft>
                          <a:spcPts val="0"/>
                        </a:spcAft>
                      </a:pPr>
                      <a:r>
                        <a:rPr lang="it-IT" sz="1100">
                          <a:effectLst/>
                        </a:rPr>
                        <a:t>intermedia</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180340" algn="just">
                        <a:lnSpc>
                          <a:spcPct val="115000"/>
                        </a:lnSpc>
                        <a:spcAft>
                          <a:spcPts val="0"/>
                        </a:spcAft>
                      </a:pPr>
                      <a:r>
                        <a:rPr lang="it-IT" sz="1100">
                          <a:effectLst/>
                        </a:rPr>
                        <a:t>IL</a:t>
                      </a:r>
                      <a:endParaRPr lang="cs-CZ" sz="1100">
                        <a:effectLst/>
                      </a:endParaRPr>
                    </a:p>
                    <a:p>
                      <a:pPr indent="180340" algn="just">
                        <a:lnSpc>
                          <a:spcPct val="115000"/>
                        </a:lnSpc>
                        <a:spcAft>
                          <a:spcPts val="0"/>
                        </a:spcAft>
                      </a:pPr>
                      <a:r>
                        <a:rPr lang="it-IT" sz="1100">
                          <a:effectLst/>
                        </a:rPr>
                        <a:t>medio-avanzata</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284958747"/>
                  </a:ext>
                </a:extLst>
              </a:tr>
              <a:tr h="248892">
                <a:tc gridSpan="4">
                  <a:txBody>
                    <a:bodyPr/>
                    <a:lstStyle/>
                    <a:p>
                      <a:pPr indent="0" algn="l">
                        <a:lnSpc>
                          <a:spcPct val="115000"/>
                        </a:lnSpc>
                        <a:spcAft>
                          <a:spcPts val="0"/>
                        </a:spcAft>
                      </a:pPr>
                      <a:r>
                        <a:rPr lang="it-IT" sz="1100" dirty="0">
                          <a:solidFill>
                            <a:schemeClr val="tx1"/>
                          </a:solidFill>
                          <a:effectLst/>
                        </a:rPr>
                        <a:t>ACCORDO</a:t>
                      </a:r>
                      <a:endParaRPr lang="cs-CZ" sz="1100" dirty="0">
                        <a:solidFill>
                          <a:schemeClr val="tx1"/>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376404138"/>
                  </a:ext>
                </a:extLst>
              </a:tr>
              <a:tr h="248892">
                <a:tc>
                  <a:txBody>
                    <a:bodyPr/>
                    <a:lstStyle/>
                    <a:p>
                      <a:pPr indent="0" algn="l">
                        <a:lnSpc>
                          <a:spcPct val="115000"/>
                        </a:lnSpc>
                        <a:spcAft>
                          <a:spcPts val="0"/>
                        </a:spcAft>
                      </a:pPr>
                      <a:r>
                        <a:rPr lang="it-IT" sz="1100" dirty="0">
                          <a:effectLst/>
                        </a:rPr>
                        <a:t>Accordo di genere</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dirty="0">
                          <a:effectLst/>
                        </a:rPr>
                        <a:t>8.7%</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a:effectLst/>
                        </a:rPr>
                        <a:t>6.8%</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a:effectLst/>
                        </a:rPr>
                        <a:t>9.5%</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765813561"/>
                  </a:ext>
                </a:extLst>
              </a:tr>
              <a:tr h="248892">
                <a:tc>
                  <a:txBody>
                    <a:bodyPr/>
                    <a:lstStyle/>
                    <a:p>
                      <a:pPr indent="0" algn="l">
                        <a:lnSpc>
                          <a:spcPct val="115000"/>
                        </a:lnSpc>
                        <a:spcAft>
                          <a:spcPts val="0"/>
                        </a:spcAft>
                      </a:pPr>
                      <a:r>
                        <a:rPr lang="it-IT" sz="1100">
                          <a:effectLst/>
                        </a:rPr>
                        <a:t>Accordo di numero</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dirty="0">
                          <a:effectLst/>
                        </a:rPr>
                        <a:t>5.2%</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dirty="0">
                          <a:effectLst/>
                        </a:rPr>
                        <a:t>6.8%</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a:effectLst/>
                        </a:rPr>
                        <a:t>3.5%</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466954274"/>
                  </a:ext>
                </a:extLst>
              </a:tr>
              <a:tr h="248892">
                <a:tc>
                  <a:txBody>
                    <a:bodyPr/>
                    <a:lstStyle/>
                    <a:p>
                      <a:pPr indent="0" algn="l">
                        <a:lnSpc>
                          <a:spcPct val="115000"/>
                        </a:lnSpc>
                        <a:spcAft>
                          <a:spcPts val="0"/>
                        </a:spcAft>
                      </a:pPr>
                      <a:r>
                        <a:rPr lang="it-IT" sz="1100" dirty="0">
                          <a:effectLst/>
                        </a:rPr>
                        <a:t>Accordo di persona</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a:effectLst/>
                        </a:rPr>
                        <a:t>5.4%</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dirty="0">
                          <a:effectLst/>
                        </a:rPr>
                        <a:t>6.1%</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a:effectLst/>
                        </a:rPr>
                        <a:t>5.5%</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033012091"/>
                  </a:ext>
                </a:extLst>
              </a:tr>
              <a:tr h="248892">
                <a:tc>
                  <a:txBody>
                    <a:bodyPr/>
                    <a:lstStyle/>
                    <a:p>
                      <a:pPr indent="0" algn="l">
                        <a:lnSpc>
                          <a:spcPct val="115000"/>
                        </a:lnSpc>
                        <a:spcAft>
                          <a:spcPts val="0"/>
                        </a:spcAft>
                      </a:pPr>
                      <a:r>
                        <a:rPr lang="it-IT" sz="1100" dirty="0">
                          <a:effectLst/>
                        </a:rPr>
                        <a:t>Accordo di caso</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a:effectLst/>
                        </a:rPr>
                        <a:t>0.5%</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dirty="0">
                          <a:effectLst/>
                        </a:rPr>
                        <a:t>0.9%</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a:effectLst/>
                        </a:rPr>
                        <a:t>2.3%</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301376498"/>
                  </a:ext>
                </a:extLst>
              </a:tr>
              <a:tr h="248892">
                <a:tc>
                  <a:txBody>
                    <a:bodyPr/>
                    <a:lstStyle/>
                    <a:p>
                      <a:pPr indent="0" algn="l">
                        <a:lnSpc>
                          <a:spcPct val="115000"/>
                        </a:lnSpc>
                        <a:spcAft>
                          <a:spcPts val="0"/>
                        </a:spcAft>
                      </a:pPr>
                      <a:r>
                        <a:rPr lang="it-IT"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Sub-totale</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solidFill>
                      <a:schemeClr val="tx2">
                        <a:lumMod val="60000"/>
                        <a:lumOff val="40000"/>
                      </a:schemeClr>
                    </a:solidFill>
                  </a:tcPr>
                </a:tc>
                <a:tc>
                  <a:txBody>
                    <a:bodyPr/>
                    <a:lstStyle/>
                    <a:p>
                      <a:pPr indent="180340" algn="ctr">
                        <a:lnSpc>
                          <a:spcPct val="115000"/>
                        </a:lnSpc>
                        <a:spcAft>
                          <a:spcPts val="0"/>
                        </a:spcAft>
                      </a:pPr>
                      <a:r>
                        <a:rPr lang="it-IT" sz="1400" dirty="0">
                          <a:effectLst/>
                        </a:rPr>
                        <a:t>19.8%</a:t>
                      </a:r>
                      <a:endParaRPr lang="cs-CZ" sz="14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2793" marR="62793" marT="0" marB="0">
                    <a:solidFill>
                      <a:schemeClr val="tx2">
                        <a:lumMod val="60000"/>
                        <a:lumOff val="40000"/>
                      </a:schemeClr>
                    </a:solidFill>
                  </a:tcPr>
                </a:tc>
                <a:tc>
                  <a:txBody>
                    <a:bodyPr/>
                    <a:lstStyle/>
                    <a:p>
                      <a:pPr indent="180340" algn="ctr">
                        <a:lnSpc>
                          <a:spcPct val="115000"/>
                        </a:lnSpc>
                        <a:spcAft>
                          <a:spcPts val="0"/>
                        </a:spcAft>
                      </a:pPr>
                      <a:r>
                        <a:rPr lang="it-IT" sz="1400" dirty="0">
                          <a:effectLst/>
                        </a:rPr>
                        <a:t>20.6%</a:t>
                      </a:r>
                      <a:endParaRPr lang="cs-CZ" sz="14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2793" marR="62793" marT="0" marB="0">
                    <a:solidFill>
                      <a:schemeClr val="tx2">
                        <a:lumMod val="60000"/>
                        <a:lumOff val="40000"/>
                      </a:schemeClr>
                    </a:solidFill>
                  </a:tcPr>
                </a:tc>
                <a:tc>
                  <a:txBody>
                    <a:bodyPr/>
                    <a:lstStyle/>
                    <a:p>
                      <a:pPr indent="180340" algn="ctr">
                        <a:lnSpc>
                          <a:spcPct val="115000"/>
                        </a:lnSpc>
                        <a:spcAft>
                          <a:spcPts val="0"/>
                        </a:spcAft>
                      </a:pPr>
                      <a:r>
                        <a:rPr lang="it-IT" sz="1400" dirty="0">
                          <a:effectLst/>
                        </a:rPr>
                        <a:t>20.2%</a:t>
                      </a:r>
                      <a:endParaRPr lang="cs-CZ" sz="14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2793" marR="62793" marT="0" marB="0">
                    <a:solidFill>
                      <a:schemeClr val="tx2">
                        <a:lumMod val="60000"/>
                        <a:lumOff val="40000"/>
                      </a:schemeClr>
                    </a:solidFill>
                  </a:tcPr>
                </a:tc>
                <a:extLst>
                  <a:ext uri="{0D108BD9-81ED-4DB2-BD59-A6C34878D82A}">
                    <a16:rowId xmlns:a16="http://schemas.microsoft.com/office/drawing/2014/main" val="10006"/>
                  </a:ext>
                </a:extLst>
              </a:tr>
              <a:tr h="248892">
                <a:tc gridSpan="4">
                  <a:txBody>
                    <a:bodyPr/>
                    <a:lstStyle/>
                    <a:p>
                      <a:pPr indent="0" algn="l">
                        <a:lnSpc>
                          <a:spcPct val="115000"/>
                        </a:lnSpc>
                        <a:spcAft>
                          <a:spcPts val="0"/>
                        </a:spcAft>
                      </a:pPr>
                      <a:r>
                        <a:rPr lang="it-IT" sz="1100" dirty="0">
                          <a:solidFill>
                            <a:schemeClr val="tx1"/>
                          </a:solidFill>
                          <a:effectLst/>
                        </a:rPr>
                        <a:t>LEGAMI LOGICI E LINGUISTICI</a:t>
                      </a:r>
                      <a:endParaRPr lang="cs-CZ" sz="1100" dirty="0">
                        <a:solidFill>
                          <a:schemeClr val="tx1"/>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29551788"/>
                  </a:ext>
                </a:extLst>
              </a:tr>
              <a:tr h="514587">
                <a:tc>
                  <a:txBody>
                    <a:bodyPr/>
                    <a:lstStyle/>
                    <a:p>
                      <a:pPr indent="0" algn="l">
                        <a:lnSpc>
                          <a:spcPct val="115000"/>
                        </a:lnSpc>
                        <a:spcAft>
                          <a:spcPts val="0"/>
                        </a:spcAft>
                      </a:pPr>
                      <a:r>
                        <a:rPr lang="it-IT" sz="1100">
                          <a:effectLst/>
                        </a:rPr>
                        <a:t>Preposizioni e connettivi coordinanti e subordinanti</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dirty="0">
                          <a:effectLst/>
                        </a:rPr>
                        <a:t>24.6%</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dirty="0">
                          <a:effectLst/>
                        </a:rPr>
                        <a:t>27.4%</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a:effectLst/>
                        </a:rPr>
                        <a:t>25.3%</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413036118"/>
                  </a:ext>
                </a:extLst>
              </a:tr>
              <a:tr h="248892">
                <a:tc>
                  <a:txBody>
                    <a:bodyPr/>
                    <a:lstStyle/>
                    <a:p>
                      <a:pPr indent="0" algn="l">
                        <a:lnSpc>
                          <a:spcPct val="115000"/>
                        </a:lnSpc>
                        <a:spcAft>
                          <a:spcPts val="0"/>
                        </a:spcAft>
                      </a:pPr>
                      <a:r>
                        <a:rPr lang="it-IT" sz="1100" dirty="0">
                          <a:effectLst/>
                        </a:rPr>
                        <a:t>Segni interpuntivi</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a:effectLst/>
                        </a:rPr>
                        <a:t>8.8%</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a:effectLst/>
                        </a:rPr>
                        <a:t>6.9%</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dirty="0">
                          <a:effectLst/>
                        </a:rPr>
                        <a:t>7.5%</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116609345"/>
                  </a:ext>
                </a:extLst>
              </a:tr>
              <a:tr h="248892">
                <a:tc>
                  <a:txBody>
                    <a:bodyPr/>
                    <a:lstStyle/>
                    <a:p>
                      <a:pPr indent="0" algn="l">
                        <a:lnSpc>
                          <a:spcPct val="115000"/>
                        </a:lnSpc>
                        <a:spcAft>
                          <a:spcPts val="0"/>
                        </a:spcAft>
                      </a:pPr>
                      <a:r>
                        <a:rPr lang="it-IT"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Sub-totale</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solidFill>
                      <a:schemeClr val="bg2">
                        <a:lumMod val="75000"/>
                      </a:schemeClr>
                    </a:solidFill>
                  </a:tcPr>
                </a:tc>
                <a:tc>
                  <a:txBody>
                    <a:bodyPr/>
                    <a:lstStyle/>
                    <a:p>
                      <a:pPr indent="180340" algn="ctr">
                        <a:lnSpc>
                          <a:spcPct val="115000"/>
                        </a:lnSpc>
                        <a:spcAft>
                          <a:spcPts val="0"/>
                        </a:spcAft>
                      </a:pPr>
                      <a:r>
                        <a:rPr lang="it-IT" sz="1400" dirty="0">
                          <a:effectLst/>
                        </a:rPr>
                        <a:t>33.4%</a:t>
                      </a:r>
                      <a:endParaRPr lang="cs-CZ" sz="14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2793" marR="62793" marT="0" marB="0">
                    <a:solidFill>
                      <a:schemeClr val="bg2">
                        <a:lumMod val="75000"/>
                      </a:schemeClr>
                    </a:solidFill>
                  </a:tcPr>
                </a:tc>
                <a:tc>
                  <a:txBody>
                    <a:bodyPr/>
                    <a:lstStyle/>
                    <a:p>
                      <a:pPr indent="180340" algn="ctr">
                        <a:lnSpc>
                          <a:spcPct val="115000"/>
                        </a:lnSpc>
                        <a:spcAft>
                          <a:spcPts val="0"/>
                        </a:spcAft>
                      </a:pPr>
                      <a:r>
                        <a:rPr lang="it-IT" sz="1400" dirty="0">
                          <a:effectLst/>
                        </a:rPr>
                        <a:t>34.2%</a:t>
                      </a:r>
                      <a:endParaRPr lang="cs-CZ" sz="14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2793" marR="62793" marT="0" marB="0">
                    <a:solidFill>
                      <a:schemeClr val="bg2">
                        <a:lumMod val="75000"/>
                      </a:schemeClr>
                    </a:solidFill>
                  </a:tcPr>
                </a:tc>
                <a:tc>
                  <a:txBody>
                    <a:bodyPr/>
                    <a:lstStyle/>
                    <a:p>
                      <a:pPr indent="180340" algn="ctr">
                        <a:lnSpc>
                          <a:spcPct val="115000"/>
                        </a:lnSpc>
                        <a:spcAft>
                          <a:spcPts val="0"/>
                        </a:spcAft>
                      </a:pPr>
                      <a:r>
                        <a:rPr lang="it-IT" sz="1400" dirty="0">
                          <a:effectLst/>
                        </a:rPr>
                        <a:t>33.5%</a:t>
                      </a:r>
                      <a:endParaRPr lang="cs-CZ" sz="14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2793" marR="62793" marT="0" marB="0">
                    <a:solidFill>
                      <a:schemeClr val="bg2">
                        <a:lumMod val="75000"/>
                      </a:schemeClr>
                    </a:solidFill>
                  </a:tcPr>
                </a:tc>
                <a:extLst>
                  <a:ext uri="{0D108BD9-81ED-4DB2-BD59-A6C34878D82A}">
                    <a16:rowId xmlns:a16="http://schemas.microsoft.com/office/drawing/2014/main" val="10010"/>
                  </a:ext>
                </a:extLst>
              </a:tr>
              <a:tr h="248892">
                <a:tc gridSpan="4">
                  <a:txBody>
                    <a:bodyPr/>
                    <a:lstStyle/>
                    <a:p>
                      <a:pPr indent="0" algn="l">
                        <a:lnSpc>
                          <a:spcPct val="115000"/>
                        </a:lnSpc>
                        <a:spcAft>
                          <a:spcPts val="0"/>
                        </a:spcAft>
                      </a:pPr>
                      <a:r>
                        <a:rPr lang="it-IT" sz="1100" dirty="0">
                          <a:solidFill>
                            <a:schemeClr val="tx1"/>
                          </a:solidFill>
                          <a:effectLst/>
                        </a:rPr>
                        <a:t>CONCORDANZA</a:t>
                      </a:r>
                      <a:endParaRPr lang="cs-CZ" sz="1100" dirty="0">
                        <a:solidFill>
                          <a:schemeClr val="tx1"/>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129133579"/>
                  </a:ext>
                </a:extLst>
              </a:tr>
              <a:tr h="248892">
                <a:tc>
                  <a:txBody>
                    <a:bodyPr/>
                    <a:lstStyle/>
                    <a:p>
                      <a:pPr indent="0" algn="l">
                        <a:lnSpc>
                          <a:spcPct val="115000"/>
                        </a:lnSpc>
                        <a:spcAft>
                          <a:spcPts val="0"/>
                        </a:spcAft>
                      </a:pPr>
                      <a:r>
                        <a:rPr lang="it-IT" sz="1100">
                          <a:effectLst/>
                        </a:rPr>
                        <a:t>Concordanza dei tempi verbali</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a:effectLst/>
                        </a:rPr>
                        <a:t>4.3%</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a:effectLst/>
                        </a:rPr>
                        <a:t>2.8%</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dirty="0">
                          <a:effectLst/>
                        </a:rPr>
                        <a:t>5.5%</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633531051"/>
                  </a:ext>
                </a:extLst>
              </a:tr>
              <a:tr h="248892">
                <a:tc>
                  <a:txBody>
                    <a:bodyPr/>
                    <a:lstStyle/>
                    <a:p>
                      <a:pPr indent="0" algn="l">
                        <a:lnSpc>
                          <a:spcPct val="115000"/>
                        </a:lnSpc>
                        <a:spcAft>
                          <a:spcPts val="0"/>
                        </a:spcAft>
                      </a:pPr>
                      <a:r>
                        <a:rPr lang="it-IT" sz="1100" dirty="0">
                          <a:effectLst/>
                        </a:rPr>
                        <a:t>Concordanza dei modi verbali</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a:effectLst/>
                        </a:rPr>
                        <a:t>0.2%</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dirty="0">
                          <a:effectLst/>
                        </a:rPr>
                        <a:t>2.4%</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dirty="0">
                          <a:effectLst/>
                        </a:rPr>
                        <a:t>6%</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291216567"/>
                  </a:ext>
                </a:extLst>
              </a:tr>
              <a:tr h="248892">
                <a:tc>
                  <a:txBody>
                    <a:bodyPr/>
                    <a:lstStyle/>
                    <a:p>
                      <a:pPr indent="0" algn="l">
                        <a:lnSpc>
                          <a:spcPct val="115000"/>
                        </a:lnSpc>
                        <a:spcAft>
                          <a:spcPts val="0"/>
                        </a:spcAft>
                      </a:pPr>
                      <a:r>
                        <a:rPr lang="it-IT"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Sub-totale</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solidFill>
                      <a:schemeClr val="bg2">
                        <a:lumMod val="75000"/>
                      </a:schemeClr>
                    </a:solidFill>
                  </a:tcPr>
                </a:tc>
                <a:tc>
                  <a:txBody>
                    <a:bodyPr/>
                    <a:lstStyle/>
                    <a:p>
                      <a:pPr indent="180340" algn="ctr">
                        <a:lnSpc>
                          <a:spcPct val="115000"/>
                        </a:lnSpc>
                        <a:spcAft>
                          <a:spcPts val="0"/>
                        </a:spcAft>
                      </a:pPr>
                      <a:r>
                        <a:rPr lang="it-IT" sz="1400" dirty="0">
                          <a:effectLst/>
                        </a:rPr>
                        <a:t>4.5%</a:t>
                      </a:r>
                      <a:endParaRPr lang="cs-CZ" sz="14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2793" marR="62793" marT="0" marB="0">
                    <a:solidFill>
                      <a:schemeClr val="bg2">
                        <a:lumMod val="75000"/>
                      </a:schemeClr>
                    </a:solidFill>
                  </a:tcPr>
                </a:tc>
                <a:tc>
                  <a:txBody>
                    <a:bodyPr/>
                    <a:lstStyle/>
                    <a:p>
                      <a:pPr indent="180340" algn="ctr">
                        <a:lnSpc>
                          <a:spcPct val="115000"/>
                        </a:lnSpc>
                        <a:spcAft>
                          <a:spcPts val="0"/>
                        </a:spcAft>
                      </a:pPr>
                      <a:r>
                        <a:rPr lang="it-IT" sz="1400" dirty="0">
                          <a:effectLst/>
                        </a:rPr>
                        <a:t>5.2%</a:t>
                      </a:r>
                      <a:endParaRPr lang="cs-CZ" sz="14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2793" marR="62793" marT="0" marB="0">
                    <a:solidFill>
                      <a:schemeClr val="bg2">
                        <a:lumMod val="75000"/>
                      </a:schemeClr>
                    </a:solidFill>
                  </a:tcPr>
                </a:tc>
                <a:tc>
                  <a:txBody>
                    <a:bodyPr/>
                    <a:lstStyle/>
                    <a:p>
                      <a:pPr indent="180340" algn="ctr">
                        <a:lnSpc>
                          <a:spcPct val="115000"/>
                        </a:lnSpc>
                        <a:spcAft>
                          <a:spcPts val="0"/>
                        </a:spcAft>
                      </a:pPr>
                      <a:r>
                        <a:rPr lang="it-IT" sz="1400" dirty="0">
                          <a:effectLst/>
                        </a:rPr>
                        <a:t>11.5%</a:t>
                      </a:r>
                      <a:endParaRPr lang="cs-CZ" sz="14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2793" marR="62793" marT="0" marB="0">
                    <a:solidFill>
                      <a:schemeClr val="bg2">
                        <a:lumMod val="75000"/>
                      </a:schemeClr>
                    </a:solidFill>
                  </a:tcPr>
                </a:tc>
                <a:extLst>
                  <a:ext uri="{0D108BD9-81ED-4DB2-BD59-A6C34878D82A}">
                    <a16:rowId xmlns:a16="http://schemas.microsoft.com/office/drawing/2014/main" val="10014"/>
                  </a:ext>
                </a:extLst>
              </a:tr>
              <a:tr h="248892">
                <a:tc>
                  <a:txBody>
                    <a:bodyPr/>
                    <a:lstStyle/>
                    <a:p>
                      <a:pPr indent="0" algn="l">
                        <a:lnSpc>
                          <a:spcPct val="115000"/>
                        </a:lnSpc>
                        <a:spcAft>
                          <a:spcPts val="0"/>
                        </a:spcAft>
                      </a:pPr>
                      <a:r>
                        <a:rPr lang="it-IT" sz="1100" dirty="0">
                          <a:effectLst/>
                        </a:rPr>
                        <a:t>Definizione dell’informazione</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solidFill>
                      <a:schemeClr val="accent2">
                        <a:lumMod val="60000"/>
                        <a:lumOff val="40000"/>
                      </a:schemeClr>
                    </a:solidFill>
                  </a:tcPr>
                </a:tc>
                <a:tc>
                  <a:txBody>
                    <a:bodyPr/>
                    <a:lstStyle/>
                    <a:p>
                      <a:pPr indent="0" algn="ctr">
                        <a:lnSpc>
                          <a:spcPct val="115000"/>
                        </a:lnSpc>
                        <a:spcAft>
                          <a:spcPts val="0"/>
                        </a:spcAft>
                      </a:pPr>
                      <a:r>
                        <a:rPr lang="it-IT" sz="1100">
                          <a:effectLst/>
                        </a:rPr>
                        <a:t>2.8%</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solidFill>
                      <a:schemeClr val="accent2">
                        <a:lumMod val="60000"/>
                        <a:lumOff val="40000"/>
                      </a:schemeClr>
                    </a:solidFill>
                  </a:tcPr>
                </a:tc>
                <a:tc>
                  <a:txBody>
                    <a:bodyPr/>
                    <a:lstStyle/>
                    <a:p>
                      <a:pPr indent="0" algn="ctr">
                        <a:lnSpc>
                          <a:spcPct val="115000"/>
                        </a:lnSpc>
                        <a:spcAft>
                          <a:spcPts val="0"/>
                        </a:spcAft>
                      </a:pPr>
                      <a:r>
                        <a:rPr lang="it-IT" sz="1100" dirty="0">
                          <a:effectLst/>
                        </a:rPr>
                        <a:t>3%</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solidFill>
                      <a:schemeClr val="accent2">
                        <a:lumMod val="60000"/>
                        <a:lumOff val="40000"/>
                      </a:schemeClr>
                    </a:solidFill>
                  </a:tcPr>
                </a:tc>
                <a:tc>
                  <a:txBody>
                    <a:bodyPr/>
                    <a:lstStyle/>
                    <a:p>
                      <a:pPr indent="0" algn="ctr">
                        <a:lnSpc>
                          <a:spcPct val="115000"/>
                        </a:lnSpc>
                        <a:spcAft>
                          <a:spcPts val="0"/>
                        </a:spcAft>
                      </a:pPr>
                      <a:r>
                        <a:rPr lang="it-IT" sz="1100" dirty="0">
                          <a:effectLst/>
                        </a:rPr>
                        <a:t>1.5%</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3882579502"/>
                  </a:ext>
                </a:extLst>
              </a:tr>
              <a:tr h="248892">
                <a:tc>
                  <a:txBody>
                    <a:bodyPr/>
                    <a:lstStyle/>
                    <a:p>
                      <a:pPr indent="0" algn="l">
                        <a:lnSpc>
                          <a:spcPct val="115000"/>
                        </a:lnSpc>
                        <a:spcAft>
                          <a:spcPts val="0"/>
                        </a:spcAft>
                      </a:pPr>
                      <a:r>
                        <a:rPr lang="it-IT" sz="1100" dirty="0">
                          <a:effectLst/>
                        </a:rPr>
                        <a:t>Distribuzione dell’informazione</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solidFill>
                      <a:schemeClr val="accent2">
                        <a:lumMod val="60000"/>
                        <a:lumOff val="40000"/>
                      </a:schemeClr>
                    </a:solidFill>
                  </a:tcPr>
                </a:tc>
                <a:tc>
                  <a:txBody>
                    <a:bodyPr/>
                    <a:lstStyle/>
                    <a:p>
                      <a:pPr indent="0" algn="ctr">
                        <a:lnSpc>
                          <a:spcPct val="115000"/>
                        </a:lnSpc>
                        <a:spcAft>
                          <a:spcPts val="0"/>
                        </a:spcAft>
                      </a:pPr>
                      <a:r>
                        <a:rPr lang="it-IT" sz="1100" dirty="0">
                          <a:effectLst/>
                        </a:rPr>
                        <a:t>5%</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solidFill>
                      <a:schemeClr val="accent2">
                        <a:lumMod val="60000"/>
                        <a:lumOff val="40000"/>
                      </a:schemeClr>
                    </a:solidFill>
                  </a:tcPr>
                </a:tc>
                <a:tc>
                  <a:txBody>
                    <a:bodyPr/>
                    <a:lstStyle/>
                    <a:p>
                      <a:pPr indent="0" algn="ctr">
                        <a:lnSpc>
                          <a:spcPct val="115000"/>
                        </a:lnSpc>
                        <a:spcAft>
                          <a:spcPts val="0"/>
                        </a:spcAft>
                      </a:pPr>
                      <a:r>
                        <a:rPr lang="it-IT" sz="1100" dirty="0">
                          <a:effectLst/>
                        </a:rPr>
                        <a:t>8.3%</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solidFill>
                      <a:schemeClr val="accent2">
                        <a:lumMod val="60000"/>
                        <a:lumOff val="40000"/>
                      </a:schemeClr>
                    </a:solidFill>
                  </a:tcPr>
                </a:tc>
                <a:tc>
                  <a:txBody>
                    <a:bodyPr/>
                    <a:lstStyle/>
                    <a:p>
                      <a:pPr indent="0" algn="ctr">
                        <a:lnSpc>
                          <a:spcPct val="115000"/>
                        </a:lnSpc>
                        <a:spcAft>
                          <a:spcPts val="0"/>
                        </a:spcAft>
                      </a:pPr>
                      <a:r>
                        <a:rPr lang="it-IT" sz="1100" dirty="0">
                          <a:effectLst/>
                        </a:rPr>
                        <a:t>6%</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337897097"/>
                  </a:ext>
                </a:extLst>
              </a:tr>
              <a:tr h="248892">
                <a:tc>
                  <a:txBody>
                    <a:bodyPr/>
                    <a:lstStyle/>
                    <a:p>
                      <a:pPr indent="0" algn="l">
                        <a:lnSpc>
                          <a:spcPct val="115000"/>
                        </a:lnSpc>
                        <a:spcAft>
                          <a:spcPts val="0"/>
                        </a:spcAft>
                      </a:pPr>
                      <a:r>
                        <a:rPr lang="it-IT" sz="1100" dirty="0">
                          <a:effectLst/>
                        </a:rPr>
                        <a:t>Movimento referenziale</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solidFill>
                      <a:schemeClr val="accent2">
                        <a:lumMod val="60000"/>
                        <a:lumOff val="40000"/>
                      </a:schemeClr>
                    </a:solidFill>
                  </a:tcPr>
                </a:tc>
                <a:tc>
                  <a:txBody>
                    <a:bodyPr/>
                    <a:lstStyle/>
                    <a:p>
                      <a:pPr indent="0" algn="ctr">
                        <a:lnSpc>
                          <a:spcPct val="115000"/>
                        </a:lnSpc>
                        <a:spcAft>
                          <a:spcPts val="0"/>
                        </a:spcAft>
                      </a:pPr>
                      <a:r>
                        <a:rPr lang="it-IT" sz="1100" dirty="0">
                          <a:effectLst/>
                        </a:rPr>
                        <a:t>34.5%</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solidFill>
                      <a:schemeClr val="accent2">
                        <a:lumMod val="60000"/>
                        <a:lumOff val="40000"/>
                      </a:schemeClr>
                    </a:solidFill>
                  </a:tcPr>
                </a:tc>
                <a:tc>
                  <a:txBody>
                    <a:bodyPr/>
                    <a:lstStyle/>
                    <a:p>
                      <a:pPr indent="0" algn="ctr">
                        <a:lnSpc>
                          <a:spcPct val="115000"/>
                        </a:lnSpc>
                        <a:spcAft>
                          <a:spcPts val="0"/>
                        </a:spcAft>
                      </a:pPr>
                      <a:r>
                        <a:rPr lang="it-IT" sz="1100" dirty="0">
                          <a:effectLst/>
                        </a:rPr>
                        <a:t>28.7%</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solidFill>
                      <a:schemeClr val="accent2">
                        <a:lumMod val="60000"/>
                        <a:lumOff val="40000"/>
                      </a:schemeClr>
                    </a:solidFill>
                  </a:tcPr>
                </a:tc>
                <a:tc>
                  <a:txBody>
                    <a:bodyPr/>
                    <a:lstStyle/>
                    <a:p>
                      <a:pPr indent="0" algn="ctr">
                        <a:lnSpc>
                          <a:spcPct val="115000"/>
                        </a:lnSpc>
                        <a:spcAft>
                          <a:spcPts val="0"/>
                        </a:spcAft>
                      </a:pPr>
                      <a:r>
                        <a:rPr lang="it-IT" sz="1100" dirty="0">
                          <a:effectLst/>
                        </a:rPr>
                        <a:t>27.3%</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3673760176"/>
                  </a:ext>
                </a:extLst>
              </a:tr>
              <a:tr h="248892">
                <a:tc>
                  <a:txBody>
                    <a:bodyPr/>
                    <a:lstStyle/>
                    <a:p>
                      <a:pPr indent="0" algn="l">
                        <a:lnSpc>
                          <a:spcPct val="115000"/>
                        </a:lnSpc>
                        <a:spcAft>
                          <a:spcPts val="0"/>
                        </a:spcAft>
                      </a:pPr>
                      <a:r>
                        <a:rPr lang="it-IT" sz="1100">
                          <a:effectLst/>
                        </a:rPr>
                        <a:t>Totale</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a:effectLst/>
                        </a:rPr>
                        <a:t>100%</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a:effectLst/>
                        </a:rPr>
                        <a:t>100%</a:t>
                      </a:r>
                      <a:endParaRPr lang="cs-CZ" sz="11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0" algn="ctr">
                        <a:lnSpc>
                          <a:spcPct val="115000"/>
                        </a:lnSpc>
                        <a:spcAft>
                          <a:spcPts val="0"/>
                        </a:spcAft>
                      </a:pPr>
                      <a:r>
                        <a:rPr lang="it-IT" sz="1100" dirty="0">
                          <a:effectLst/>
                        </a:rPr>
                        <a:t>100%</a:t>
                      </a:r>
                      <a:endParaRPr lang="cs-CZ" sz="11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454011961"/>
                  </a:ext>
                </a:extLst>
              </a:tr>
            </a:tbl>
          </a:graphicData>
        </a:graphic>
      </p:graphicFrame>
      <p:pic>
        <p:nvPicPr>
          <p:cNvPr id="7" name="Immagine 6">
            <a:extLst>
              <a:ext uri="{FF2B5EF4-FFF2-40B4-BE49-F238E27FC236}">
                <a16:creationId xmlns:a16="http://schemas.microsoft.com/office/drawing/2014/main" id="{DCAAEBCD-C528-49F8-AA4D-AB2A26BD766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sp>
        <p:nvSpPr>
          <p:cNvPr id="11" name="Titolo 10">
            <a:extLst>
              <a:ext uri="{FF2B5EF4-FFF2-40B4-BE49-F238E27FC236}">
                <a16:creationId xmlns:a16="http://schemas.microsoft.com/office/drawing/2014/main" id="{C5F56C6B-3251-4A0A-BC13-F91DC0A50E89}"/>
              </a:ext>
            </a:extLst>
          </p:cNvPr>
          <p:cNvSpPr>
            <a:spLocks noGrp="1"/>
          </p:cNvSpPr>
          <p:nvPr>
            <p:ph type="title"/>
          </p:nvPr>
        </p:nvSpPr>
        <p:spPr>
          <a:xfrm>
            <a:off x="3676649" y="629269"/>
            <a:ext cx="7654871" cy="626382"/>
          </a:xfrm>
        </p:spPr>
        <p:txBody>
          <a:bodyPr>
            <a:normAutofit fontScale="90000"/>
          </a:bodyPr>
          <a:lstStyle/>
          <a:p>
            <a:br>
              <a:rPr lang="cs-CZ" dirty="0"/>
            </a:br>
            <a:endParaRPr lang="cs-CZ" dirty="0"/>
          </a:p>
        </p:txBody>
      </p:sp>
      <p:sp>
        <p:nvSpPr>
          <p:cNvPr id="6" name="CasellaDiTesto 5"/>
          <p:cNvSpPr txBox="1"/>
          <p:nvPr/>
        </p:nvSpPr>
        <p:spPr>
          <a:xfrm>
            <a:off x="704850" y="1381125"/>
            <a:ext cx="3067050" cy="1323439"/>
          </a:xfrm>
          <a:prstGeom prst="rect">
            <a:avLst/>
          </a:prstGeom>
          <a:noFill/>
        </p:spPr>
        <p:txBody>
          <a:bodyPr wrap="square" rtlCol="0">
            <a:spAutoFit/>
          </a:bodyPr>
          <a:lstStyle/>
          <a:p>
            <a:r>
              <a:rPr lang="it-IT" sz="1600" b="1" dirty="0"/>
              <a:t>Errori in rapporto a IL </a:t>
            </a:r>
          </a:p>
          <a:p>
            <a:r>
              <a:rPr lang="it-IT" sz="1600" b="1" dirty="0"/>
              <a:t>e ai fenomeni linguistici </a:t>
            </a:r>
          </a:p>
          <a:p>
            <a:r>
              <a:rPr lang="it-IT" sz="1600" b="1" dirty="0"/>
              <a:t>con dettaglio degli errori </a:t>
            </a:r>
          </a:p>
          <a:p>
            <a:r>
              <a:rPr lang="it-IT" sz="1600" b="1" dirty="0"/>
              <a:t>che investono la coesione (in azzurro)</a:t>
            </a:r>
          </a:p>
        </p:txBody>
      </p:sp>
      <p:sp>
        <p:nvSpPr>
          <p:cNvPr id="2" name="Titolo 1">
            <a:extLst>
              <a:ext uri="{FF2B5EF4-FFF2-40B4-BE49-F238E27FC236}">
                <a16:creationId xmlns:a16="http://schemas.microsoft.com/office/drawing/2014/main" id="{8FF5D18C-8CF1-133F-B138-D0CE90EF7DA6}"/>
              </a:ext>
            </a:extLst>
          </p:cNvPr>
          <p:cNvSpPr txBox="1">
            <a:spLocks/>
          </p:cNvSpPr>
          <p:nvPr/>
        </p:nvSpPr>
        <p:spPr>
          <a:xfrm>
            <a:off x="3760911" y="490911"/>
            <a:ext cx="6104984" cy="765133"/>
          </a:xfrm>
          <a:prstGeom prst="rect">
            <a:avLst/>
          </a:prstGeom>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dirty="0"/>
              <a:t>5.1 Risultati dell’analisi. </a:t>
            </a:r>
          </a:p>
          <a:p>
            <a:r>
              <a:rPr lang="it-IT" dirty="0"/>
              <a:t>Distribuzione degli errori (2)</a:t>
            </a:r>
            <a:endParaRPr lang="cs-CZ" dirty="0"/>
          </a:p>
        </p:txBody>
      </p:sp>
    </p:spTree>
    <p:extLst>
      <p:ext uri="{BB962C8B-B14F-4D97-AF65-F5344CB8AC3E}">
        <p14:creationId xmlns:p14="http://schemas.microsoft.com/office/powerpoint/2010/main" val="3269475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5173" y="384959"/>
            <a:ext cx="8866725" cy="1325563"/>
          </a:xfrm>
        </p:spPr>
        <p:txBody>
          <a:bodyPr>
            <a:normAutofit/>
          </a:bodyPr>
          <a:lstStyle/>
          <a:p>
            <a:r>
              <a:rPr lang="it-IT" sz="2800" dirty="0"/>
              <a:t>5.2 Fenomeni linguistici nel particolare. L’accordo (1) </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977493835"/>
              </p:ext>
            </p:extLst>
          </p:nvPr>
        </p:nvGraphicFramePr>
        <p:xfrm>
          <a:off x="838201" y="1716874"/>
          <a:ext cx="10515597" cy="2529840"/>
        </p:xfrm>
        <a:graphic>
          <a:graphicData uri="http://schemas.openxmlformats.org/drawingml/2006/table">
            <a:tbl>
              <a:tblPr firstRow="1" bandRow="1">
                <a:tableStyleId>{5C22544A-7EE6-4342-B048-85BDC9FD1C3A}</a:tableStyleId>
              </a:tblPr>
              <a:tblGrid>
                <a:gridCol w="1638299">
                  <a:extLst>
                    <a:ext uri="{9D8B030D-6E8A-4147-A177-3AD203B41FA5}">
                      <a16:colId xmlns:a16="http://schemas.microsoft.com/office/drawing/2014/main" val="20000"/>
                    </a:ext>
                  </a:extLst>
                </a:gridCol>
                <a:gridCol w="4136951">
                  <a:extLst>
                    <a:ext uri="{9D8B030D-6E8A-4147-A177-3AD203B41FA5}">
                      <a16:colId xmlns:a16="http://schemas.microsoft.com/office/drawing/2014/main" val="20001"/>
                    </a:ext>
                  </a:extLst>
                </a:gridCol>
                <a:gridCol w="2583712">
                  <a:extLst>
                    <a:ext uri="{9D8B030D-6E8A-4147-A177-3AD203B41FA5}">
                      <a16:colId xmlns:a16="http://schemas.microsoft.com/office/drawing/2014/main" val="20002"/>
                    </a:ext>
                  </a:extLst>
                </a:gridCol>
                <a:gridCol w="2156635">
                  <a:extLst>
                    <a:ext uri="{9D8B030D-6E8A-4147-A177-3AD203B41FA5}">
                      <a16:colId xmlns:a16="http://schemas.microsoft.com/office/drawing/2014/main" val="20003"/>
                    </a:ext>
                  </a:extLst>
                </a:gridCol>
              </a:tblGrid>
              <a:tr h="3014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Fenomeni indagati</a:t>
                      </a:r>
                    </a:p>
                  </a:txBody>
                  <a:tcPr/>
                </a:tc>
                <a:tc>
                  <a:txBody>
                    <a:bodyPr/>
                    <a:lstStyle/>
                    <a:p>
                      <a:r>
                        <a:rPr lang="it-IT" sz="1400" dirty="0"/>
                        <a:t>Livello  sintattico e ruolo.</a:t>
                      </a:r>
                    </a:p>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Evoluzione (analisi longitudinale)</a:t>
                      </a:r>
                    </a:p>
                  </a:txBody>
                  <a:tcPr/>
                </a:tc>
                <a:tc>
                  <a:txBody>
                    <a:bodyPr/>
                    <a:lstStyle/>
                    <a:p>
                      <a:r>
                        <a:rPr lang="it-IT" sz="1400" dirty="0"/>
                        <a:t>Possibili cause</a:t>
                      </a:r>
                    </a:p>
                  </a:txBody>
                  <a:tcPr/>
                </a:tc>
                <a:tc>
                  <a:txBody>
                    <a:bodyPr/>
                    <a:lstStyle/>
                    <a:p>
                      <a:r>
                        <a:rPr lang="it-IT" sz="1400" dirty="0"/>
                        <a:t>Tipo di sistematicità</a:t>
                      </a:r>
                    </a:p>
                  </a:txBody>
                  <a:tcPr/>
                </a:tc>
                <a:extLst>
                  <a:ext uri="{0D108BD9-81ED-4DB2-BD59-A6C34878D82A}">
                    <a16:rowId xmlns:a16="http://schemas.microsoft.com/office/drawing/2014/main" val="10000"/>
                  </a:ext>
                </a:extLst>
              </a:tr>
              <a:tr h="565143">
                <a:tc>
                  <a:txBody>
                    <a:bodyPr/>
                    <a:lstStyle/>
                    <a:p>
                      <a:r>
                        <a:rPr lang="it-IT" sz="1400" dirty="0"/>
                        <a:t>Accordo del </a:t>
                      </a:r>
                      <a:r>
                        <a:rPr lang="it-IT" sz="1400" baseline="0" dirty="0"/>
                        <a:t> </a:t>
                      </a:r>
                      <a:r>
                        <a:rPr lang="it-IT" sz="1400" dirty="0"/>
                        <a:t>genere</a:t>
                      </a:r>
                    </a:p>
                    <a:p>
                      <a:r>
                        <a:rPr lang="it-IT" sz="1400" dirty="0"/>
                        <a:t>8.7% (A1-A2)</a:t>
                      </a:r>
                    </a:p>
                    <a:p>
                      <a:r>
                        <a:rPr lang="it-IT" sz="1400" dirty="0"/>
                        <a:t>6.8% (B1-B2)</a:t>
                      </a:r>
                    </a:p>
                    <a:p>
                      <a:r>
                        <a:rPr lang="it-IT" sz="1400" dirty="0"/>
                        <a:t>9.5% (B2-C1)</a:t>
                      </a:r>
                    </a:p>
                  </a:txBody>
                  <a:tcPr/>
                </a:tc>
                <a:tc>
                  <a:txBody>
                    <a:bodyPr/>
                    <a:lstStyle/>
                    <a:p>
                      <a:r>
                        <a:rPr lang="it-IT" sz="1400" i="1" dirty="0"/>
                        <a:t>Sintagma (valori 60-75%</a:t>
                      </a:r>
                      <a:r>
                        <a:rPr lang="it-IT" sz="1400" i="1" baseline="0" dirty="0"/>
                        <a:t> per tutte le IL).</a:t>
                      </a:r>
                      <a:endParaRPr lang="it-IT" sz="1400" i="1" dirty="0"/>
                    </a:p>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Soggetto (A1-A2);</a:t>
                      </a:r>
                      <a:r>
                        <a:rPr lang="it-IT" sz="1400" baseline="0" dirty="0"/>
                        <a:t>  </a:t>
                      </a:r>
                      <a:r>
                        <a:rPr lang="it-IT" sz="1400" dirty="0"/>
                        <a:t>Oggetto e altri complementi</a:t>
                      </a:r>
                      <a:r>
                        <a:rPr lang="it-IT" sz="1400" baseline="0" dirty="0"/>
                        <a:t> (da B1 a C1). </a:t>
                      </a:r>
                      <a:r>
                        <a:rPr lang="it-IT" sz="1400" dirty="0"/>
                        <a:t>Preferenza</a:t>
                      </a:r>
                      <a:r>
                        <a:rPr lang="it-IT" sz="1400" baseline="0" dirty="0"/>
                        <a:t> del maschile sul femminile</a:t>
                      </a:r>
                    </a:p>
                    <a:p>
                      <a:r>
                        <a:rPr lang="it-IT" sz="1400" b="1" dirty="0"/>
                        <a:t>Articolo</a:t>
                      </a:r>
                      <a:r>
                        <a:rPr lang="it-IT" sz="1400" dirty="0"/>
                        <a:t>/nome</a:t>
                      </a:r>
                      <a:r>
                        <a:rPr lang="it-IT" sz="1400" baseline="0" dirty="0"/>
                        <a:t> (da A1 a B2); Nome/ </a:t>
                      </a:r>
                      <a:r>
                        <a:rPr lang="it-IT" sz="1400" b="1" baseline="0" dirty="0"/>
                        <a:t>aggettivo </a:t>
                      </a:r>
                      <a:r>
                        <a:rPr lang="it-IT" sz="1400" baseline="0" dirty="0"/>
                        <a:t>(B2/C1).</a:t>
                      </a:r>
                    </a:p>
                    <a:p>
                      <a:pPr marL="0" marR="0" indent="0" algn="l" defTabSz="914400" rtl="0" eaLnBrk="1" fontAlgn="auto" latinLnBrk="0" hangingPunct="1">
                        <a:lnSpc>
                          <a:spcPct val="100000"/>
                        </a:lnSpc>
                        <a:spcBef>
                          <a:spcPts val="0"/>
                        </a:spcBef>
                        <a:spcAft>
                          <a:spcPts val="0"/>
                        </a:spcAft>
                        <a:buClrTx/>
                        <a:buSzTx/>
                        <a:buFontTx/>
                        <a:buNone/>
                        <a:tabLst/>
                        <a:defRPr/>
                      </a:pPr>
                      <a:r>
                        <a:rPr lang="it-IT" sz="1400" baseline="0" dirty="0"/>
                        <a:t>Errore presente in </a:t>
                      </a:r>
                      <a:r>
                        <a:rPr lang="it-IT" sz="1400" b="1" baseline="0" dirty="0"/>
                        <a:t>elementi controllati </a:t>
                      </a:r>
                      <a:r>
                        <a:rPr lang="it-IT" sz="1400" baseline="0" dirty="0"/>
                        <a:t>sempre più a destra nel sintagma e nella frase (subordinate) e nel testo.</a:t>
                      </a:r>
                      <a:endParaRPr lang="it-IT" sz="1400" dirty="0"/>
                    </a:p>
                  </a:txBody>
                  <a:tcPr/>
                </a:tc>
                <a:tc>
                  <a:txBody>
                    <a:bodyPr/>
                    <a:lstStyle/>
                    <a:p>
                      <a:r>
                        <a:rPr lang="it-IT" sz="1400" b="1" dirty="0"/>
                        <a:t>Attribuibile a transfer</a:t>
                      </a:r>
                    </a:p>
                    <a:p>
                      <a:r>
                        <a:rPr lang="it-IT" sz="1400" dirty="0"/>
                        <a:t>     Attribuibile a sistema LT </a:t>
                      </a:r>
                      <a:r>
                        <a:rPr lang="it-IT" sz="1400" i="1" dirty="0">
                          <a:solidFill>
                            <a:schemeClr val="accent2">
                              <a:lumMod val="75000"/>
                            </a:schemeClr>
                          </a:solidFill>
                        </a:rPr>
                        <a:t>(le donne ceche sono rappresentati)</a:t>
                      </a:r>
                    </a:p>
                    <a:p>
                      <a:r>
                        <a:rPr lang="it-IT" sz="1400" dirty="0"/>
                        <a:t>     casi ambigui </a:t>
                      </a:r>
                      <a:r>
                        <a:rPr lang="it-IT" sz="1400" i="1" dirty="0">
                          <a:solidFill>
                            <a:schemeClr val="accent2">
                              <a:lumMod val="75000"/>
                            </a:schemeClr>
                          </a:solidFill>
                        </a:rPr>
                        <a:t>(la corsa è conosciuta)</a:t>
                      </a:r>
                      <a:r>
                        <a:rPr lang="it-IT" sz="1400" dirty="0"/>
                        <a:t> </a:t>
                      </a:r>
                    </a:p>
                    <a:p>
                      <a:r>
                        <a:rPr lang="it-IT" sz="1400" dirty="0"/>
                        <a:t>     Non ascrivibili ai precedenti </a:t>
                      </a:r>
                      <a:r>
                        <a:rPr lang="it-IT" sz="1400" i="1" dirty="0">
                          <a:solidFill>
                            <a:schemeClr val="accent2">
                              <a:lumMod val="75000"/>
                            </a:schemeClr>
                          </a:solidFill>
                        </a:rPr>
                        <a:t>(una camicia bianco)</a:t>
                      </a:r>
                    </a:p>
                    <a:p>
                      <a:endParaRPr lang="it-IT" sz="1400" dirty="0"/>
                    </a:p>
                    <a:p>
                      <a:r>
                        <a:rPr lang="it-IT" sz="1400" dirty="0"/>
                        <a:t>Piuttosto</a:t>
                      </a:r>
                      <a:r>
                        <a:rPr lang="it-IT" sz="1400" baseline="0" dirty="0"/>
                        <a:t> </a:t>
                      </a:r>
                      <a:r>
                        <a:rPr lang="it-IT" sz="1400" b="1" baseline="0" dirty="0"/>
                        <a:t>i</a:t>
                      </a:r>
                      <a:r>
                        <a:rPr lang="it-IT" sz="1400" b="1" dirty="0"/>
                        <a:t>nter</a:t>
                      </a:r>
                      <a:r>
                        <a:rPr lang="it-IT" sz="1400" dirty="0"/>
                        <a:t>sistemica</a:t>
                      </a:r>
                    </a:p>
                  </a:txBody>
                  <a:tcPr/>
                </a:tc>
                <a:tc>
                  <a:txBody>
                    <a:bodyPr/>
                    <a:lstStyle/>
                    <a:p>
                      <a:r>
                        <a:rPr lang="it-IT" sz="1400" dirty="0" err="1"/>
                        <a:t>Post-sistematico</a:t>
                      </a:r>
                      <a:r>
                        <a:rPr lang="it-IT" sz="1400" dirty="0"/>
                        <a:t> (B2-C1)</a:t>
                      </a:r>
                    </a:p>
                  </a:txBody>
                  <a:tcPr/>
                </a:tc>
                <a:extLst>
                  <a:ext uri="{0D108BD9-81ED-4DB2-BD59-A6C34878D82A}">
                    <a16:rowId xmlns:a16="http://schemas.microsoft.com/office/drawing/2014/main" val="10001"/>
                  </a:ext>
                </a:extLst>
              </a:tr>
            </a:tbl>
          </a:graphicData>
        </a:graphic>
      </p:graphicFrame>
      <p:pic>
        <p:nvPicPr>
          <p:cNvPr id="4" name="Immagine 3">
            <a:extLst>
              <a:ext uri="{FF2B5EF4-FFF2-40B4-BE49-F238E27FC236}">
                <a16:creationId xmlns:a16="http://schemas.microsoft.com/office/drawing/2014/main" id="{C0FF1971-D7C6-4681-A3D1-4800C490D70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sp>
        <p:nvSpPr>
          <p:cNvPr id="6" name="CasellaDiTesto 5"/>
          <p:cNvSpPr txBox="1"/>
          <p:nvPr/>
        </p:nvSpPr>
        <p:spPr>
          <a:xfrm>
            <a:off x="838201" y="4320647"/>
            <a:ext cx="10389780" cy="523220"/>
          </a:xfrm>
          <a:prstGeom prst="rect">
            <a:avLst/>
          </a:prstGeom>
          <a:solidFill>
            <a:schemeClr val="accent2">
              <a:lumMod val="60000"/>
              <a:lumOff val="40000"/>
            </a:schemeClr>
          </a:solidFill>
        </p:spPr>
        <p:txBody>
          <a:bodyPr wrap="square" rtlCol="0">
            <a:spAutoFit/>
          </a:bodyPr>
          <a:lstStyle/>
          <a:p>
            <a:pPr lvl="0"/>
            <a:r>
              <a:rPr lang="it-IT" sz="1400" dirty="0"/>
              <a:t>(8) Alla fine del testo potete esprimere </a:t>
            </a:r>
            <a:r>
              <a:rPr lang="it-IT" sz="1400" b="1" dirty="0"/>
              <a:t>le vostre opinioni </a:t>
            </a:r>
            <a:r>
              <a:rPr lang="it-IT" sz="1400" dirty="0"/>
              <a:t>eventuali. Occorre che siano </a:t>
            </a:r>
            <a:r>
              <a:rPr lang="it-IT" sz="1400" u="sng" dirty="0"/>
              <a:t>fondati</a:t>
            </a:r>
            <a:r>
              <a:rPr lang="it-IT" sz="1400" dirty="0"/>
              <a:t> sugli studiosi riguardanti il tema, altrimenti possono essere </a:t>
            </a:r>
            <a:r>
              <a:rPr lang="it-IT" sz="1400" u="sng" dirty="0"/>
              <a:t>considerati</a:t>
            </a:r>
            <a:r>
              <a:rPr lang="it-IT" sz="1400" dirty="0"/>
              <a:t> privi di valore [3C45T38S013] ‘fondate / considerate’</a:t>
            </a:r>
          </a:p>
        </p:txBody>
      </p:sp>
      <p:sp>
        <p:nvSpPr>
          <p:cNvPr id="3" name="CasellaDiTesto 2">
            <a:extLst>
              <a:ext uri="{FF2B5EF4-FFF2-40B4-BE49-F238E27FC236}">
                <a16:creationId xmlns:a16="http://schemas.microsoft.com/office/drawing/2014/main" id="{D74E3A66-06A6-4625-BB37-7EF5846F22A0}"/>
              </a:ext>
            </a:extLst>
          </p:cNvPr>
          <p:cNvSpPr txBox="1"/>
          <p:nvPr/>
        </p:nvSpPr>
        <p:spPr>
          <a:xfrm>
            <a:off x="604284" y="4876931"/>
            <a:ext cx="10623697" cy="1754326"/>
          </a:xfrm>
          <a:prstGeom prst="rect">
            <a:avLst/>
          </a:prstGeom>
          <a:noFill/>
        </p:spPr>
        <p:txBody>
          <a:bodyPr wrap="square" rtlCol="0">
            <a:spAutoFit/>
          </a:bodyPr>
          <a:lstStyle/>
          <a:p>
            <a:pPr marL="342900" indent="-342900">
              <a:buFont typeface="Arial" panose="020B0604020202020204" pitchFamily="34" charset="0"/>
              <a:buChar char="•"/>
            </a:pPr>
            <a:r>
              <a:rPr lang="it-IT" sz="1800" dirty="0">
                <a:solidFill>
                  <a:srgbClr val="000000"/>
                </a:solidFill>
                <a:effectLst/>
                <a:ea typeface="Yu Mincho" panose="02020400000000000000" pitchFamily="18" charset="-128"/>
              </a:rPr>
              <a:t>Minore stabilità a livello sintagmatico in accordo con studi di Turco/Voghera (2010).</a:t>
            </a:r>
          </a:p>
          <a:p>
            <a:pPr marL="342900" indent="-342900">
              <a:buFont typeface="Arial" panose="020B0604020202020204" pitchFamily="34" charset="0"/>
              <a:buChar char="•"/>
            </a:pPr>
            <a:r>
              <a:rPr lang="it-IT" dirty="0"/>
              <a:t>Il dato articolo/nome e nome/aggettivo risulta in contrasto con </a:t>
            </a:r>
            <a:r>
              <a:rPr lang="it-IT" sz="1800" dirty="0">
                <a:solidFill>
                  <a:srgbClr val="000000"/>
                </a:solidFill>
                <a:effectLst/>
                <a:ea typeface="Yu Mincho" panose="02020400000000000000" pitchFamily="18" charset="-128"/>
              </a:rPr>
              <a:t>Chini/Ferraris (2003, p. 58-59) secondo le quali «al di là delle differenze notate nei vari gruppi di apprendenti [cioè anglofoni, francofoni, tedescofoni, </a:t>
            </a:r>
            <a:r>
              <a:rPr lang="it-IT" sz="1800" dirty="0" err="1">
                <a:solidFill>
                  <a:srgbClr val="000000"/>
                </a:solidFill>
                <a:effectLst/>
                <a:ea typeface="Yu Mincho" panose="02020400000000000000" pitchFamily="18" charset="-128"/>
              </a:rPr>
              <a:t>persianofoni</a:t>
            </a:r>
            <a:r>
              <a:rPr lang="it-IT" sz="1800" dirty="0">
                <a:solidFill>
                  <a:srgbClr val="000000"/>
                </a:solidFill>
                <a:effectLst/>
                <a:ea typeface="Yu Mincho" panose="02020400000000000000" pitchFamily="18" charset="-128"/>
              </a:rPr>
              <a:t> e sinofoni] nel settore degli aggettivi interni al SN si riscontrano maggiori incertezze ed errori che in quello degli articoli».</a:t>
            </a:r>
          </a:p>
          <a:p>
            <a:endParaRPr lang="it-IT" dirty="0"/>
          </a:p>
        </p:txBody>
      </p:sp>
      <p:cxnSp>
        <p:nvCxnSpPr>
          <p:cNvPr id="11" name="Connettore 2 10">
            <a:extLst>
              <a:ext uri="{FF2B5EF4-FFF2-40B4-BE49-F238E27FC236}">
                <a16:creationId xmlns:a16="http://schemas.microsoft.com/office/drawing/2014/main" id="{4FC8522F-32B4-1E5B-99E8-4AD6DCD0AC93}"/>
              </a:ext>
            </a:extLst>
          </p:cNvPr>
          <p:cNvCxnSpPr>
            <a:cxnSpLocks/>
          </p:cNvCxnSpPr>
          <p:nvPr/>
        </p:nvCxnSpPr>
        <p:spPr>
          <a:xfrm>
            <a:off x="6699352" y="2533761"/>
            <a:ext cx="0" cy="1448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9BF29F-D0D0-1208-9C90-257249058E90}"/>
              </a:ext>
            </a:extLst>
          </p:cNvPr>
          <p:cNvSpPr>
            <a:spLocks noGrp="1"/>
          </p:cNvSpPr>
          <p:nvPr>
            <p:ph type="title"/>
          </p:nvPr>
        </p:nvSpPr>
        <p:spPr>
          <a:xfrm>
            <a:off x="2446316" y="365125"/>
            <a:ext cx="8907483" cy="1325563"/>
          </a:xfrm>
        </p:spPr>
        <p:txBody>
          <a:bodyPr>
            <a:normAutofit/>
          </a:bodyPr>
          <a:lstStyle/>
          <a:p>
            <a:r>
              <a:rPr lang="it-IT" sz="2800" dirty="0"/>
              <a:t>5.2 Fenomeni linguistici nel particolare. L’accordo (2) </a:t>
            </a:r>
          </a:p>
        </p:txBody>
      </p:sp>
      <p:pic>
        <p:nvPicPr>
          <p:cNvPr id="4" name="Immagine 3">
            <a:extLst>
              <a:ext uri="{FF2B5EF4-FFF2-40B4-BE49-F238E27FC236}">
                <a16:creationId xmlns:a16="http://schemas.microsoft.com/office/drawing/2014/main" id="{959E414D-060C-E8A6-90A2-0C6448C45FE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graphicFrame>
        <p:nvGraphicFramePr>
          <p:cNvPr id="12" name="Segnaposto contenuto 4">
            <a:extLst>
              <a:ext uri="{FF2B5EF4-FFF2-40B4-BE49-F238E27FC236}">
                <a16:creationId xmlns:a16="http://schemas.microsoft.com/office/drawing/2014/main" id="{29FD3607-327B-DFD3-34A8-AE072B98B720}"/>
              </a:ext>
            </a:extLst>
          </p:cNvPr>
          <p:cNvGraphicFramePr>
            <a:graphicFrameLocks noGrp="1"/>
          </p:cNvGraphicFramePr>
          <p:nvPr>
            <p:ph idx="1"/>
            <p:extLst>
              <p:ext uri="{D42A27DB-BD31-4B8C-83A1-F6EECF244321}">
                <p14:modId xmlns:p14="http://schemas.microsoft.com/office/powerpoint/2010/main" val="3619056705"/>
              </p:ext>
            </p:extLst>
          </p:nvPr>
        </p:nvGraphicFramePr>
        <p:xfrm>
          <a:off x="565484" y="1463675"/>
          <a:ext cx="10807366" cy="2316480"/>
        </p:xfrm>
        <a:graphic>
          <a:graphicData uri="http://schemas.openxmlformats.org/drawingml/2006/table">
            <a:tbl>
              <a:tblPr firstRow="1" bandRow="1">
                <a:tableStyleId>{5C22544A-7EE6-4342-B048-85BDC9FD1C3A}</a:tableStyleId>
              </a:tblPr>
              <a:tblGrid>
                <a:gridCol w="1712958">
                  <a:extLst>
                    <a:ext uri="{9D8B030D-6E8A-4147-A177-3AD203B41FA5}">
                      <a16:colId xmlns:a16="http://schemas.microsoft.com/office/drawing/2014/main" val="20000"/>
                    </a:ext>
                  </a:extLst>
                </a:gridCol>
                <a:gridCol w="4410593">
                  <a:extLst>
                    <a:ext uri="{9D8B030D-6E8A-4147-A177-3AD203B41FA5}">
                      <a16:colId xmlns:a16="http://schemas.microsoft.com/office/drawing/2014/main" val="20001"/>
                    </a:ext>
                  </a:extLst>
                </a:gridCol>
                <a:gridCol w="2605372">
                  <a:extLst>
                    <a:ext uri="{9D8B030D-6E8A-4147-A177-3AD203B41FA5}">
                      <a16:colId xmlns:a16="http://schemas.microsoft.com/office/drawing/2014/main" val="20002"/>
                    </a:ext>
                  </a:extLst>
                </a:gridCol>
                <a:gridCol w="2078443">
                  <a:extLst>
                    <a:ext uri="{9D8B030D-6E8A-4147-A177-3AD203B41FA5}">
                      <a16:colId xmlns:a16="http://schemas.microsoft.com/office/drawing/2014/main" val="20003"/>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Fenomeni indagati</a:t>
                      </a:r>
                    </a:p>
                  </a:txBody>
                  <a:tcPr/>
                </a:tc>
                <a:tc>
                  <a:txBody>
                    <a:bodyPr/>
                    <a:lstStyle/>
                    <a:p>
                      <a:r>
                        <a:rPr lang="it-IT" sz="1400" dirty="0"/>
                        <a:t>Livello  sintattico e ruolo.</a:t>
                      </a:r>
                    </a:p>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Evoluzione (analisi longitudinale)</a:t>
                      </a:r>
                    </a:p>
                    <a:p>
                      <a:endParaRPr lang="it-IT" sz="1400" dirty="0"/>
                    </a:p>
                  </a:txBody>
                  <a:tcPr/>
                </a:tc>
                <a:tc>
                  <a:txBody>
                    <a:bodyPr/>
                    <a:lstStyle/>
                    <a:p>
                      <a:r>
                        <a:rPr lang="it-IT" sz="1400" dirty="0"/>
                        <a:t>Possibili cause</a:t>
                      </a:r>
                    </a:p>
                  </a:txBody>
                  <a:tcPr/>
                </a:tc>
                <a:tc>
                  <a:txBody>
                    <a:bodyPr/>
                    <a:lstStyle/>
                    <a:p>
                      <a:r>
                        <a:rPr lang="it-IT" sz="1400" dirty="0"/>
                        <a:t>Tipo di sistematicità</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Accordo del numero</a:t>
                      </a:r>
                    </a:p>
                    <a:p>
                      <a:r>
                        <a:rPr lang="it-IT" sz="1400" dirty="0"/>
                        <a:t>5.2% (A1-A2)</a:t>
                      </a:r>
                    </a:p>
                    <a:p>
                      <a:r>
                        <a:rPr lang="it-IT" sz="1400" dirty="0"/>
                        <a:t>6.8% (B1-B2)</a:t>
                      </a:r>
                    </a:p>
                    <a:p>
                      <a:r>
                        <a:rPr lang="it-IT" sz="1400" dirty="0"/>
                        <a:t>3.5% (B2-C1)</a:t>
                      </a:r>
                    </a:p>
                  </a:txBody>
                  <a:tcPr/>
                </a:tc>
                <a:tc>
                  <a:txBody>
                    <a:bodyPr/>
                    <a:lstStyle/>
                    <a:p>
                      <a:r>
                        <a:rPr lang="it-IT" sz="1400" i="1" dirty="0"/>
                        <a:t>Sintagma (ma con valori prossimi a 50% in IL B2-C1).</a:t>
                      </a:r>
                    </a:p>
                    <a:p>
                      <a:r>
                        <a:rPr lang="it-IT" sz="1400" dirty="0"/>
                        <a:t>Soggetto</a:t>
                      </a:r>
                      <a:r>
                        <a:rPr lang="it-IT" sz="1400" baseline="0" dirty="0"/>
                        <a:t> (A1-A2); predicato verbale (B1-C1) e complemento predicativo (B2-C1).</a:t>
                      </a:r>
                    </a:p>
                    <a:p>
                      <a:r>
                        <a:rPr lang="it-IT" sz="1400" b="1" baseline="0" dirty="0"/>
                        <a:t>Nome/aggettivo</a:t>
                      </a:r>
                      <a:r>
                        <a:rPr lang="it-IT" sz="1400" baseline="0" dirty="0"/>
                        <a:t> (A1-A2).</a:t>
                      </a:r>
                      <a:endParaRPr lang="it-IT" sz="1400" dirty="0"/>
                    </a:p>
                    <a:p>
                      <a:pPr marL="0" marR="0" indent="0" algn="l" defTabSz="914400" rtl="0" eaLnBrk="1" fontAlgn="auto" latinLnBrk="0" hangingPunct="1">
                        <a:lnSpc>
                          <a:spcPct val="100000"/>
                        </a:lnSpc>
                        <a:spcBef>
                          <a:spcPts val="0"/>
                        </a:spcBef>
                        <a:spcAft>
                          <a:spcPts val="0"/>
                        </a:spcAft>
                        <a:buClrTx/>
                        <a:buSzTx/>
                        <a:buFontTx/>
                        <a:buNone/>
                        <a:tabLst/>
                        <a:defRPr/>
                      </a:pPr>
                      <a:r>
                        <a:rPr lang="it-IT" sz="1400" baseline="0" dirty="0"/>
                        <a:t>Errore presente sia in </a:t>
                      </a:r>
                      <a:r>
                        <a:rPr lang="it-IT" sz="1400" b="1" baseline="0" dirty="0"/>
                        <a:t>controllore</a:t>
                      </a:r>
                      <a:r>
                        <a:rPr lang="it-IT" sz="1400" baseline="0" dirty="0"/>
                        <a:t> sia  </a:t>
                      </a:r>
                      <a:r>
                        <a:rPr lang="it-IT" sz="1400" b="1" baseline="0" dirty="0"/>
                        <a:t>in elementi controllati </a:t>
                      </a:r>
                      <a:r>
                        <a:rPr lang="it-IT" sz="1400" baseline="0" dirty="0"/>
                        <a:t>sempre più a destra nel sintagma e nella frase.</a:t>
                      </a:r>
                      <a:endParaRPr lang="it-IT" sz="1400" dirty="0"/>
                    </a:p>
                  </a:txBody>
                  <a:tcPr/>
                </a:tc>
                <a:tc>
                  <a:txBody>
                    <a:bodyPr/>
                    <a:lstStyle/>
                    <a:p>
                      <a:r>
                        <a:rPr lang="it-IT" sz="1400" b="1" dirty="0" err="1"/>
                        <a:t>Intra</a:t>
                      </a:r>
                      <a:r>
                        <a:rPr lang="it-IT" sz="1400" dirty="0" err="1"/>
                        <a:t>sistemica</a:t>
                      </a:r>
                      <a:endParaRPr lang="it-IT" sz="1400" dirty="0"/>
                    </a:p>
                    <a:p>
                      <a:endParaRPr lang="it-IT" sz="1400" dirty="0"/>
                    </a:p>
                    <a:p>
                      <a:r>
                        <a:rPr lang="it-IT" sz="1400" dirty="0"/>
                        <a:t>(dove il transfer è</a:t>
                      </a:r>
                      <a:r>
                        <a:rPr lang="it-IT" sz="1400" baseline="0" dirty="0"/>
                        <a:t> presente: casi di forma/significato, </a:t>
                      </a:r>
                      <a:r>
                        <a:rPr lang="it-IT" sz="1400" i="1" baseline="0" dirty="0" err="1"/>
                        <a:t>pluralia</a:t>
                      </a:r>
                      <a:r>
                        <a:rPr lang="it-IT" sz="1400" i="1" baseline="0" dirty="0"/>
                        <a:t> tantum </a:t>
                      </a:r>
                      <a:r>
                        <a:rPr lang="it-IT" sz="1400" i="0" baseline="0" dirty="0"/>
                        <a:t>in L1</a:t>
                      </a:r>
                      <a:r>
                        <a:rPr lang="it-IT" sz="1400" baseline="0" dirty="0"/>
                        <a:t>, e con quantificatori </a:t>
                      </a:r>
                      <a:r>
                        <a:rPr lang="it-IT" sz="1400" i="1" baseline="0" dirty="0">
                          <a:solidFill>
                            <a:schemeClr val="accent2">
                              <a:lumMod val="75000"/>
                            </a:schemeClr>
                          </a:solidFill>
                        </a:rPr>
                        <a:t>C’era tanti cibi</a:t>
                      </a:r>
                      <a:r>
                        <a:rPr lang="it-IT" sz="1400" baseline="0" dirty="0"/>
                        <a:t>) </a:t>
                      </a:r>
                      <a:endParaRPr lang="it-IT" sz="1400" dirty="0"/>
                    </a:p>
                    <a:p>
                      <a:endParaRPr lang="it-IT"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Sistematico e </a:t>
                      </a:r>
                      <a:r>
                        <a:rPr lang="it-IT" sz="1400" dirty="0" err="1"/>
                        <a:t>post-stistematico</a:t>
                      </a:r>
                      <a:endParaRPr lang="it-IT" sz="1400" dirty="0"/>
                    </a:p>
                    <a:p>
                      <a:endParaRPr lang="it-IT" sz="1400" dirty="0"/>
                    </a:p>
                  </a:txBody>
                  <a:tcPr/>
                </a:tc>
                <a:extLst>
                  <a:ext uri="{0D108BD9-81ED-4DB2-BD59-A6C34878D82A}">
                    <a16:rowId xmlns:a16="http://schemas.microsoft.com/office/drawing/2014/main" val="10002"/>
                  </a:ext>
                </a:extLst>
              </a:tr>
            </a:tbl>
          </a:graphicData>
        </a:graphic>
      </p:graphicFrame>
      <p:sp>
        <p:nvSpPr>
          <p:cNvPr id="13" name="CasellaDiTesto 12">
            <a:extLst>
              <a:ext uri="{FF2B5EF4-FFF2-40B4-BE49-F238E27FC236}">
                <a16:creationId xmlns:a16="http://schemas.microsoft.com/office/drawing/2014/main" id="{C5FFC140-97B7-73E5-7F4C-197FC50F2ED4}"/>
              </a:ext>
            </a:extLst>
          </p:cNvPr>
          <p:cNvSpPr txBox="1"/>
          <p:nvPr/>
        </p:nvSpPr>
        <p:spPr>
          <a:xfrm>
            <a:off x="565483" y="3711238"/>
            <a:ext cx="10788316" cy="954107"/>
          </a:xfrm>
          <a:prstGeom prst="rect">
            <a:avLst/>
          </a:prstGeom>
          <a:solidFill>
            <a:schemeClr val="accent2">
              <a:lumMod val="60000"/>
              <a:lumOff val="40000"/>
            </a:schemeClr>
          </a:solidFill>
        </p:spPr>
        <p:txBody>
          <a:bodyPr wrap="square" rtlCol="0">
            <a:spAutoFit/>
          </a:bodyPr>
          <a:lstStyle/>
          <a:p>
            <a:r>
              <a:rPr lang="it-IT" sz="1400" dirty="0"/>
              <a:t>(9) D'altra parte, quasi tutte le mie magliette contengono il titolo di qualche film o di una marca perché le ho</a:t>
            </a:r>
            <a:r>
              <a:rPr lang="it-IT" sz="1400" u="sng" dirty="0"/>
              <a:t> vinto</a:t>
            </a:r>
            <a:r>
              <a:rPr lang="it-IT" sz="1400" dirty="0"/>
              <a:t> nei concorsi su Internet [2C49T16S004] ‘vinte’</a:t>
            </a:r>
          </a:p>
          <a:p>
            <a:pPr lvl="0"/>
            <a:r>
              <a:rPr lang="it-IT" sz="1400" dirty="0"/>
              <a:t>(10) Altre tradizioni sono collegate per me con </a:t>
            </a:r>
            <a:r>
              <a:rPr lang="it-IT" sz="1400" u="sng" dirty="0"/>
              <a:t>le Natale</a:t>
            </a:r>
            <a:r>
              <a:rPr lang="it-IT" sz="1400" dirty="0"/>
              <a:t> [2C54T29L001] ‘il Natale’</a:t>
            </a:r>
          </a:p>
          <a:p>
            <a:pPr lvl="0"/>
            <a:r>
              <a:rPr lang="it-IT" sz="1400" dirty="0"/>
              <a:t>(11) Per questo </a:t>
            </a:r>
            <a:r>
              <a:rPr lang="it-IT" sz="1400" u="sng" dirty="0"/>
              <a:t>molta gente vanno </a:t>
            </a:r>
            <a:r>
              <a:rPr lang="it-IT" sz="1400" dirty="0"/>
              <a:t>all’estero per la vacanza. [2S23T23L007] ‘molta gente va’</a:t>
            </a:r>
          </a:p>
        </p:txBody>
      </p:sp>
      <p:sp>
        <p:nvSpPr>
          <p:cNvPr id="14" name="CasellaDiTesto 13">
            <a:extLst>
              <a:ext uri="{FF2B5EF4-FFF2-40B4-BE49-F238E27FC236}">
                <a16:creationId xmlns:a16="http://schemas.microsoft.com/office/drawing/2014/main" id="{6D3EFC7C-C2B4-1008-3703-E3649EC769AF}"/>
              </a:ext>
            </a:extLst>
          </p:cNvPr>
          <p:cNvSpPr txBox="1"/>
          <p:nvPr/>
        </p:nvSpPr>
        <p:spPr>
          <a:xfrm>
            <a:off x="565483" y="4665345"/>
            <a:ext cx="10290359" cy="2031325"/>
          </a:xfrm>
          <a:prstGeom prst="rect">
            <a:avLst/>
          </a:prstGeom>
          <a:noFill/>
        </p:spPr>
        <p:txBody>
          <a:bodyPr wrap="square" rtlCol="0">
            <a:spAutoFit/>
          </a:bodyPr>
          <a:lstStyle/>
          <a:p>
            <a:pPr marL="285750" indent="-285750">
              <a:buFont typeface="Arial" panose="020B0604020202020204" pitchFamily="34" charset="0"/>
              <a:buChar char="•"/>
            </a:pPr>
            <a:r>
              <a:rPr lang="it-IT" sz="1800" dirty="0">
                <a:solidFill>
                  <a:srgbClr val="000000"/>
                </a:solidFill>
                <a:effectLst/>
                <a:ea typeface="Yu Mincho" panose="02020400000000000000" pitchFamily="18" charset="-128"/>
              </a:rPr>
              <a:t>Vengono confermate anche qui le osservazioni di Chini/Ferraris (2003, p. 52) secondo le quali «causa problemi l’intreccio tra classe flessione di numero e classe flessiva/genere; in interlingue non iniziali capita perciò che </a:t>
            </a:r>
            <a:r>
              <a:rPr lang="it-IT" dirty="0">
                <a:solidFill>
                  <a:srgbClr val="000000"/>
                </a:solidFill>
                <a:ea typeface="Yu Mincho" panose="02020400000000000000" pitchFamily="18" charset="-128"/>
              </a:rPr>
              <a:t>venga</a:t>
            </a:r>
            <a:r>
              <a:rPr lang="it-IT" sz="1800" dirty="0">
                <a:solidFill>
                  <a:srgbClr val="000000"/>
                </a:solidFill>
                <a:effectLst/>
                <a:ea typeface="Yu Mincho" panose="02020400000000000000" pitchFamily="18" charset="-128"/>
              </a:rPr>
              <a:t> scelto il morfo plurale di altre classi flessive (cfr. </a:t>
            </a:r>
            <a:r>
              <a:rPr lang="it-IT" sz="1800" i="1" dirty="0" err="1">
                <a:solidFill>
                  <a:srgbClr val="000000"/>
                </a:solidFill>
                <a:effectLst/>
                <a:ea typeface="Yu Mincho" panose="02020400000000000000" pitchFamily="18" charset="-128"/>
              </a:rPr>
              <a:t>personi</a:t>
            </a:r>
            <a:r>
              <a:rPr lang="it-IT" sz="1800" dirty="0">
                <a:solidFill>
                  <a:srgbClr val="000000"/>
                </a:solidFill>
                <a:effectLst/>
                <a:ea typeface="Yu Mincho" panose="02020400000000000000" pitchFamily="18" charset="-128"/>
              </a:rPr>
              <a:t>, </a:t>
            </a:r>
            <a:r>
              <a:rPr lang="it-IT" sz="1800" i="1" dirty="0">
                <a:solidFill>
                  <a:srgbClr val="000000"/>
                </a:solidFill>
                <a:effectLst/>
                <a:ea typeface="Yu Mincho" panose="02020400000000000000" pitchFamily="18" charset="-128"/>
              </a:rPr>
              <a:t>donni</a:t>
            </a:r>
            <a:r>
              <a:rPr lang="it-IT" sz="1800" dirty="0">
                <a:solidFill>
                  <a:srgbClr val="000000"/>
                </a:solidFill>
                <a:effectLst/>
                <a:ea typeface="Yu Mincho" panose="02020400000000000000" pitchFamily="18" charset="-128"/>
              </a:rPr>
              <a:t> “donne”, </a:t>
            </a:r>
            <a:r>
              <a:rPr lang="it-IT" sz="1800" i="1" dirty="0">
                <a:solidFill>
                  <a:srgbClr val="000000"/>
                </a:solidFill>
                <a:effectLst/>
                <a:ea typeface="Yu Mincho" panose="02020400000000000000" pitchFamily="18" charset="-128"/>
              </a:rPr>
              <a:t>ponte</a:t>
            </a:r>
            <a:r>
              <a:rPr lang="it-IT" sz="1800" dirty="0">
                <a:solidFill>
                  <a:srgbClr val="000000"/>
                </a:solidFill>
                <a:effectLst/>
                <a:ea typeface="Yu Mincho" panose="02020400000000000000" pitchFamily="18" charset="-128"/>
              </a:rPr>
              <a:t> “ponti”)». </a:t>
            </a:r>
          </a:p>
          <a:p>
            <a:pPr marL="285750" indent="-285750">
              <a:buFont typeface="Arial" panose="020B0604020202020204" pitchFamily="34" charset="0"/>
              <a:buChar char="•"/>
            </a:pPr>
            <a:r>
              <a:rPr lang="it-IT" sz="1800" dirty="0">
                <a:solidFill>
                  <a:srgbClr val="000000"/>
                </a:solidFill>
                <a:effectLst/>
                <a:ea typeface="Yu Mincho" panose="02020400000000000000" pitchFamily="18" charset="-128"/>
              </a:rPr>
              <a:t>La presenza di molti nomi plurali femminili ai quali è stato però correttamente accordato l’articolo determinativo potrebbe far pensare anche a una forza di attrazione della vocale dell’articolo femminile plurale: *</a:t>
            </a:r>
            <a:r>
              <a:rPr lang="it-IT" sz="1800" i="1" dirty="0">
                <a:solidFill>
                  <a:srgbClr val="000000"/>
                </a:solidFill>
                <a:effectLst/>
                <a:ea typeface="Yu Mincho" panose="02020400000000000000" pitchFamily="18" charset="-128"/>
              </a:rPr>
              <a:t>le notte, </a:t>
            </a:r>
            <a:r>
              <a:rPr lang="it-IT" sz="1800" dirty="0">
                <a:solidFill>
                  <a:srgbClr val="000000"/>
                </a:solidFill>
                <a:effectLst/>
                <a:ea typeface="Yu Mincho" panose="02020400000000000000" pitchFamily="18" charset="-128"/>
              </a:rPr>
              <a:t>* </a:t>
            </a:r>
            <a:r>
              <a:rPr lang="it-IT" sz="1800" i="1" dirty="0">
                <a:solidFill>
                  <a:srgbClr val="000000"/>
                </a:solidFill>
                <a:effectLst/>
                <a:ea typeface="Yu Mincho" panose="02020400000000000000" pitchFamily="18" charset="-128"/>
              </a:rPr>
              <a:t>le olimpiade, </a:t>
            </a:r>
            <a:r>
              <a:rPr lang="it-IT" sz="1800" dirty="0">
                <a:solidFill>
                  <a:srgbClr val="000000"/>
                </a:solidFill>
                <a:effectLst/>
                <a:ea typeface="Yu Mincho" panose="02020400000000000000" pitchFamily="18" charset="-128"/>
              </a:rPr>
              <a:t>* </a:t>
            </a:r>
            <a:r>
              <a:rPr lang="it-IT" sz="1800" i="1" dirty="0">
                <a:solidFill>
                  <a:srgbClr val="000000"/>
                </a:solidFill>
                <a:effectLst/>
                <a:ea typeface="Yu Mincho" panose="02020400000000000000" pitchFamily="18" charset="-128"/>
              </a:rPr>
              <a:t>le posizione</a:t>
            </a:r>
            <a:r>
              <a:rPr lang="it-IT" sz="1800" dirty="0">
                <a:solidFill>
                  <a:srgbClr val="000000"/>
                </a:solidFill>
                <a:effectLst/>
                <a:ea typeface="Yu Mincho" panose="02020400000000000000" pitchFamily="18" charset="-128"/>
              </a:rPr>
              <a:t>.</a:t>
            </a:r>
            <a:endParaRPr lang="it-IT" dirty="0"/>
          </a:p>
        </p:txBody>
      </p:sp>
    </p:spTree>
    <p:extLst>
      <p:ext uri="{BB962C8B-B14F-4D97-AF65-F5344CB8AC3E}">
        <p14:creationId xmlns:p14="http://schemas.microsoft.com/office/powerpoint/2010/main" val="1426767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7516CE-DCDA-D4A3-8A5C-5A344D28E6E2}"/>
              </a:ext>
            </a:extLst>
          </p:cNvPr>
          <p:cNvSpPr>
            <a:spLocks noGrp="1"/>
          </p:cNvSpPr>
          <p:nvPr>
            <p:ph type="title"/>
          </p:nvPr>
        </p:nvSpPr>
        <p:spPr>
          <a:xfrm>
            <a:off x="3072809" y="365125"/>
            <a:ext cx="8280990" cy="1325563"/>
          </a:xfrm>
        </p:spPr>
        <p:txBody>
          <a:bodyPr>
            <a:normAutofit/>
          </a:bodyPr>
          <a:lstStyle/>
          <a:p>
            <a:r>
              <a:rPr lang="it-IT" sz="2800" dirty="0"/>
              <a:t>5.2 Fenomeni linguistici nel particolare. L’accordo (3) </a:t>
            </a:r>
          </a:p>
        </p:txBody>
      </p:sp>
      <p:pic>
        <p:nvPicPr>
          <p:cNvPr id="4" name="Immagine 3">
            <a:extLst>
              <a:ext uri="{FF2B5EF4-FFF2-40B4-BE49-F238E27FC236}">
                <a16:creationId xmlns:a16="http://schemas.microsoft.com/office/drawing/2014/main" id="{CD7EAC38-5CD8-D884-D069-1D887A724E3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graphicFrame>
        <p:nvGraphicFramePr>
          <p:cNvPr id="5" name="Segnaposto contenuto 4">
            <a:extLst>
              <a:ext uri="{FF2B5EF4-FFF2-40B4-BE49-F238E27FC236}">
                <a16:creationId xmlns:a16="http://schemas.microsoft.com/office/drawing/2014/main" id="{9879F6F9-31AC-55CE-6E88-4C875FEAD049}"/>
              </a:ext>
            </a:extLst>
          </p:cNvPr>
          <p:cNvGraphicFramePr>
            <a:graphicFrameLocks noGrp="1"/>
          </p:cNvGraphicFramePr>
          <p:nvPr>
            <p:ph idx="1"/>
            <p:extLst>
              <p:ext uri="{D42A27DB-BD31-4B8C-83A1-F6EECF244321}">
                <p14:modId xmlns:p14="http://schemas.microsoft.com/office/powerpoint/2010/main" val="2651214373"/>
              </p:ext>
            </p:extLst>
          </p:nvPr>
        </p:nvGraphicFramePr>
        <p:xfrm>
          <a:off x="565484" y="1463675"/>
          <a:ext cx="10807366" cy="3261360"/>
        </p:xfrm>
        <a:graphic>
          <a:graphicData uri="http://schemas.openxmlformats.org/drawingml/2006/table">
            <a:tbl>
              <a:tblPr firstRow="1" bandRow="1">
                <a:tableStyleId>{5C22544A-7EE6-4342-B048-85BDC9FD1C3A}</a:tableStyleId>
              </a:tblPr>
              <a:tblGrid>
                <a:gridCol w="1712958">
                  <a:extLst>
                    <a:ext uri="{9D8B030D-6E8A-4147-A177-3AD203B41FA5}">
                      <a16:colId xmlns:a16="http://schemas.microsoft.com/office/drawing/2014/main" val="20000"/>
                    </a:ext>
                  </a:extLst>
                </a:gridCol>
                <a:gridCol w="4410593">
                  <a:extLst>
                    <a:ext uri="{9D8B030D-6E8A-4147-A177-3AD203B41FA5}">
                      <a16:colId xmlns:a16="http://schemas.microsoft.com/office/drawing/2014/main" val="20001"/>
                    </a:ext>
                  </a:extLst>
                </a:gridCol>
                <a:gridCol w="2605372">
                  <a:extLst>
                    <a:ext uri="{9D8B030D-6E8A-4147-A177-3AD203B41FA5}">
                      <a16:colId xmlns:a16="http://schemas.microsoft.com/office/drawing/2014/main" val="20002"/>
                    </a:ext>
                  </a:extLst>
                </a:gridCol>
                <a:gridCol w="2078443">
                  <a:extLst>
                    <a:ext uri="{9D8B030D-6E8A-4147-A177-3AD203B41FA5}">
                      <a16:colId xmlns:a16="http://schemas.microsoft.com/office/drawing/2014/main" val="20003"/>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Fenomeni indagati</a:t>
                      </a:r>
                    </a:p>
                  </a:txBody>
                  <a:tcPr/>
                </a:tc>
                <a:tc>
                  <a:txBody>
                    <a:bodyPr/>
                    <a:lstStyle/>
                    <a:p>
                      <a:r>
                        <a:rPr lang="it-IT" sz="1400" dirty="0"/>
                        <a:t>Livello  sintattico e ruolo.</a:t>
                      </a:r>
                    </a:p>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Evoluzione (analisi longitudinale)</a:t>
                      </a:r>
                    </a:p>
                    <a:p>
                      <a:endParaRPr lang="it-IT" sz="1400" dirty="0"/>
                    </a:p>
                  </a:txBody>
                  <a:tcPr/>
                </a:tc>
                <a:tc>
                  <a:txBody>
                    <a:bodyPr/>
                    <a:lstStyle/>
                    <a:p>
                      <a:r>
                        <a:rPr lang="it-IT" sz="1400" dirty="0"/>
                        <a:t>Possibili cause</a:t>
                      </a:r>
                    </a:p>
                  </a:txBody>
                  <a:tcPr/>
                </a:tc>
                <a:tc>
                  <a:txBody>
                    <a:bodyPr/>
                    <a:lstStyle/>
                    <a:p>
                      <a:r>
                        <a:rPr lang="it-IT" sz="1400" dirty="0"/>
                        <a:t>Tipo di sistematicità</a:t>
                      </a:r>
                    </a:p>
                  </a:txBody>
                  <a:tcPr/>
                </a:tc>
                <a:extLst>
                  <a:ext uri="{0D108BD9-81ED-4DB2-BD59-A6C34878D82A}">
                    <a16:rowId xmlns:a16="http://schemas.microsoft.com/office/drawing/2014/main" val="10000"/>
                  </a:ext>
                </a:extLst>
              </a:tr>
              <a:tr h="370840">
                <a:tc>
                  <a:txBody>
                    <a:bodyPr/>
                    <a:lstStyle/>
                    <a:p>
                      <a:r>
                        <a:rPr lang="it-IT" sz="1400" dirty="0"/>
                        <a:t>Accordo di persona</a:t>
                      </a:r>
                    </a:p>
                    <a:p>
                      <a:r>
                        <a:rPr lang="it-IT" sz="1400" dirty="0"/>
                        <a:t>5.4% (A1-A2)</a:t>
                      </a:r>
                    </a:p>
                    <a:p>
                      <a:r>
                        <a:rPr lang="it-IT" sz="1400" dirty="0"/>
                        <a:t>6.1% (B1-B2)</a:t>
                      </a:r>
                    </a:p>
                    <a:p>
                      <a:r>
                        <a:rPr lang="it-IT" sz="1400" dirty="0"/>
                        <a:t>5.5% (B2-C1)</a:t>
                      </a:r>
                    </a:p>
                    <a:p>
                      <a:endParaRPr lang="it-IT" sz="1400" dirty="0"/>
                    </a:p>
                  </a:txBody>
                  <a:tcPr/>
                </a:tc>
                <a:tc>
                  <a:txBody>
                    <a:bodyPr/>
                    <a:lstStyle/>
                    <a:p>
                      <a:r>
                        <a:rPr lang="it-IT" sz="1400" i="1" dirty="0"/>
                        <a:t>Frase.</a:t>
                      </a:r>
                    </a:p>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Soggetto/</a:t>
                      </a:r>
                      <a:r>
                        <a:rPr lang="it-IT" sz="1400" b="1" dirty="0"/>
                        <a:t>predicato</a:t>
                      </a:r>
                      <a:r>
                        <a:rPr lang="it-IT" sz="1400" dirty="0"/>
                        <a:t> (tutte IL); Aggettivo possessivo (B1-B2); pronome di verbo riflessivo e costruzioni impersonali (ancora presenti in B2-C1)</a:t>
                      </a:r>
                      <a:endParaRPr lang="it-IT" sz="1400" baseline="0" dirty="0"/>
                    </a:p>
                    <a:p>
                      <a:r>
                        <a:rPr lang="it-IT" sz="1400" b="1" dirty="0"/>
                        <a:t> </a:t>
                      </a:r>
                      <a:endParaRPr lang="it-IT" sz="1400" dirty="0"/>
                    </a:p>
                  </a:txBody>
                  <a:tcPr/>
                </a:tc>
                <a:tc>
                  <a:txBody>
                    <a:bodyPr/>
                    <a:lstStyle/>
                    <a:p>
                      <a:r>
                        <a:rPr lang="it-IT" sz="1400" b="1" baseline="0" dirty="0"/>
                        <a:t>Sia </a:t>
                      </a:r>
                      <a:r>
                        <a:rPr lang="it-IT" sz="1400" b="1" baseline="0" dirty="0" err="1"/>
                        <a:t>Intra</a:t>
                      </a:r>
                      <a:r>
                        <a:rPr lang="it-IT" sz="1400" b="0" baseline="0" dirty="0" err="1"/>
                        <a:t>sistemica</a:t>
                      </a:r>
                      <a:r>
                        <a:rPr lang="it-IT" sz="1400" b="0" baseline="0" dirty="0"/>
                        <a:t> (uso di forme più salienti; nei livelli avanzati differenziazione dei registri e dimensione pragmatica del testo)</a:t>
                      </a:r>
                    </a:p>
                    <a:p>
                      <a:r>
                        <a:rPr lang="it-IT" sz="1400" b="1" baseline="0" dirty="0"/>
                        <a:t>Sia I</a:t>
                      </a:r>
                      <a:r>
                        <a:rPr lang="it-IT" sz="1400" b="1" dirty="0"/>
                        <a:t>nter</a:t>
                      </a:r>
                      <a:r>
                        <a:rPr lang="it-IT" sz="1400" dirty="0"/>
                        <a:t>sistemica (per es., il «possessivo riflessivo»)</a:t>
                      </a:r>
                      <a:r>
                        <a:rPr lang="cs-CZ" sz="1400" dirty="0"/>
                        <a:t> </a:t>
                      </a:r>
                      <a:endParaRPr lang="it-IT"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Sistematico e post-</a:t>
                      </a:r>
                      <a:r>
                        <a:rPr lang="it-IT" sz="1400" dirty="0" err="1"/>
                        <a:t>stistematico</a:t>
                      </a:r>
                      <a:r>
                        <a:rPr lang="it-IT" sz="1400" dirty="0"/>
                        <a:t> (B1-C1)</a:t>
                      </a:r>
                    </a:p>
                    <a:p>
                      <a:endParaRPr lang="it-IT" sz="14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Accordo di caso</a:t>
                      </a:r>
                    </a:p>
                    <a:p>
                      <a:r>
                        <a:rPr lang="it-IT" sz="1400" dirty="0"/>
                        <a:t>0.5% (A1-A2)</a:t>
                      </a:r>
                    </a:p>
                    <a:p>
                      <a:r>
                        <a:rPr lang="it-IT" sz="1400" dirty="0"/>
                        <a:t>0.9% (B1-B2)</a:t>
                      </a:r>
                    </a:p>
                    <a:p>
                      <a:r>
                        <a:rPr lang="it-IT" sz="1400" dirty="0"/>
                        <a:t>2.3% (B2-C1)</a:t>
                      </a:r>
                    </a:p>
                  </a:txBody>
                  <a:tcPr/>
                </a:tc>
                <a:tc>
                  <a:txBody>
                    <a:bodyPr/>
                    <a:lstStyle/>
                    <a:p>
                      <a:r>
                        <a:rPr lang="it-IT" sz="1400" i="1" dirty="0"/>
                        <a:t> limitata ai soli pronomi personali: </a:t>
                      </a:r>
                    </a:p>
                    <a:p>
                      <a:r>
                        <a:rPr lang="it-IT" sz="1400" i="0" dirty="0" err="1"/>
                        <a:t>sovraestensione</a:t>
                      </a:r>
                      <a:r>
                        <a:rPr lang="it-IT" sz="1400" i="0" dirty="0"/>
                        <a:t> di indiretto </a:t>
                      </a:r>
                      <a:r>
                        <a:rPr lang="it-IT" sz="1400" i="1" dirty="0"/>
                        <a:t>gli/le </a:t>
                      </a:r>
                      <a:r>
                        <a:rPr lang="it-IT" sz="1400" i="0" dirty="0"/>
                        <a:t>su diretto</a:t>
                      </a:r>
                      <a:r>
                        <a:rPr lang="it-IT" sz="1400" i="1" dirty="0"/>
                        <a:t> lo/la</a:t>
                      </a:r>
                      <a:endParaRPr lang="it-IT" sz="1400" dirty="0"/>
                    </a:p>
                  </a:txBody>
                  <a:tcPr/>
                </a:tc>
                <a:tc>
                  <a:txBody>
                    <a:bodyPr/>
                    <a:lstStyle/>
                    <a:p>
                      <a:r>
                        <a:rPr lang="it-IT" sz="1400" b="1" dirty="0" err="1"/>
                        <a:t>Intra</a:t>
                      </a:r>
                      <a:r>
                        <a:rPr lang="it-IT" sz="1400" b="0" dirty="0" err="1"/>
                        <a:t>sistemica</a:t>
                      </a:r>
                      <a:r>
                        <a:rPr lang="it-IT" sz="1400" b="0" dirty="0"/>
                        <a:t>:</a:t>
                      </a:r>
                    </a:p>
                    <a:p>
                      <a:r>
                        <a:rPr lang="it-IT" sz="1400" dirty="0"/>
                        <a:t>La valenza è saturata da un elemento con ruolo semantico di beneficiario (es. </a:t>
                      </a:r>
                      <a:r>
                        <a:rPr lang="it-IT" sz="1400" i="1" dirty="0"/>
                        <a:t>aiutare</a:t>
                      </a:r>
                      <a:r>
                        <a:rPr lang="it-IT" sz="1400" dirty="0"/>
                        <a:t>, </a:t>
                      </a:r>
                      <a:r>
                        <a:rPr lang="it-IT" sz="1400" i="1" dirty="0"/>
                        <a:t>ascoltare</a:t>
                      </a:r>
                      <a:r>
                        <a:rPr lang="it-IT" sz="1400" dirty="0"/>
                        <a:t>, </a:t>
                      </a:r>
                      <a:r>
                        <a:rPr lang="it-IT" sz="1400" i="1" dirty="0"/>
                        <a:t>proteggere…</a:t>
                      </a:r>
                      <a:r>
                        <a:rPr lang="it-IT" sz="1400" dirty="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Sistematico e post-</a:t>
                      </a:r>
                      <a:r>
                        <a:rPr lang="it-IT" sz="1400" dirty="0" err="1"/>
                        <a:t>stistematico</a:t>
                      </a:r>
                      <a:r>
                        <a:rPr lang="it-IT" sz="1400" dirty="0"/>
                        <a:t> (B1-C1)</a:t>
                      </a:r>
                    </a:p>
                    <a:p>
                      <a:endParaRPr lang="it-IT" sz="1400" dirty="0"/>
                    </a:p>
                  </a:txBody>
                  <a:tcPr/>
                </a:tc>
                <a:extLst>
                  <a:ext uri="{0D108BD9-81ED-4DB2-BD59-A6C34878D82A}">
                    <a16:rowId xmlns:a16="http://schemas.microsoft.com/office/drawing/2014/main" val="10002"/>
                  </a:ext>
                </a:extLst>
              </a:tr>
            </a:tbl>
          </a:graphicData>
        </a:graphic>
      </p:graphicFrame>
      <p:sp>
        <p:nvSpPr>
          <p:cNvPr id="7" name="CasellaDiTesto 6">
            <a:extLst>
              <a:ext uri="{FF2B5EF4-FFF2-40B4-BE49-F238E27FC236}">
                <a16:creationId xmlns:a16="http://schemas.microsoft.com/office/drawing/2014/main" id="{3B5A2133-4B22-13BD-5538-8D4083516866}"/>
              </a:ext>
            </a:extLst>
          </p:cNvPr>
          <p:cNvSpPr txBox="1"/>
          <p:nvPr/>
        </p:nvSpPr>
        <p:spPr>
          <a:xfrm>
            <a:off x="565484" y="4906175"/>
            <a:ext cx="9673669" cy="1600438"/>
          </a:xfrm>
          <a:prstGeom prst="rect">
            <a:avLst/>
          </a:prstGeom>
          <a:solidFill>
            <a:schemeClr val="accent2">
              <a:lumMod val="60000"/>
              <a:lumOff val="40000"/>
            </a:schemeClr>
          </a:solidFill>
        </p:spPr>
        <p:txBody>
          <a:bodyPr wrap="square" rtlCol="0">
            <a:spAutoFit/>
          </a:bodyPr>
          <a:lstStyle/>
          <a:p>
            <a:r>
              <a:rPr lang="it-IT" sz="1400" dirty="0"/>
              <a:t>(12) </a:t>
            </a:r>
            <a:r>
              <a:rPr lang="it-IT" sz="1400" dirty="0">
                <a:solidFill>
                  <a:srgbClr val="000000"/>
                </a:solidFill>
                <a:ea typeface="Yu Mincho" panose="02020400000000000000" pitchFamily="18" charset="-128"/>
              </a:rPr>
              <a:t>Spesso cucino la pasta con salse diverse e </a:t>
            </a:r>
            <a:r>
              <a:rPr lang="it-IT" sz="1400" u="sng" dirty="0">
                <a:solidFill>
                  <a:srgbClr val="000000"/>
                </a:solidFill>
                <a:ea typeface="Yu Mincho" panose="02020400000000000000" pitchFamily="18" charset="-128"/>
              </a:rPr>
              <a:t>cuocere</a:t>
            </a:r>
            <a:r>
              <a:rPr lang="it-IT" sz="1400" dirty="0">
                <a:solidFill>
                  <a:srgbClr val="000000"/>
                </a:solidFill>
                <a:ea typeface="Yu Mincho" panose="02020400000000000000" pitchFamily="18" charset="-128"/>
              </a:rPr>
              <a:t> i dolci [1C24T06S004] ‘cuocio’</a:t>
            </a:r>
          </a:p>
          <a:p>
            <a:r>
              <a:rPr lang="it-IT" sz="1400" dirty="0"/>
              <a:t>(13a) Per quelli di voi che non </a:t>
            </a:r>
            <a:r>
              <a:rPr lang="it-IT" sz="1400" u="sng" dirty="0"/>
              <a:t>volete</a:t>
            </a:r>
            <a:r>
              <a:rPr lang="it-IT" sz="1400" dirty="0"/>
              <a:t> leggere, c’è anche il serial televisivo da </a:t>
            </a:r>
            <a:r>
              <a:rPr lang="it-IT" sz="1400" dirty="0" err="1"/>
              <a:t>quatre</a:t>
            </a:r>
            <a:r>
              <a:rPr lang="it-IT" sz="1400" dirty="0"/>
              <a:t> parte. [3C17T36S009] ‘vogliono’</a:t>
            </a:r>
          </a:p>
          <a:p>
            <a:r>
              <a:rPr lang="it-IT" sz="1400" dirty="0"/>
              <a:t>(13b) Così si può fare ciò che </a:t>
            </a:r>
            <a:r>
              <a:rPr lang="it-IT" sz="1400" u="sng" dirty="0"/>
              <a:t>vogliamo</a:t>
            </a:r>
            <a:r>
              <a:rPr lang="it-IT" sz="1400" dirty="0"/>
              <a:t>. [3S02T42L002] ‘si vuole’</a:t>
            </a:r>
          </a:p>
          <a:p>
            <a:r>
              <a:rPr lang="it-IT" sz="1400" dirty="0"/>
              <a:t>(14) Faccia bene quello che </a:t>
            </a:r>
            <a:r>
              <a:rPr lang="it-IT" sz="1400" u="sng" dirty="0"/>
              <a:t>ti</a:t>
            </a:r>
            <a:r>
              <a:rPr lang="it-IT" sz="1400" dirty="0"/>
              <a:t> dico! [2C53T25L002] ‘le’</a:t>
            </a:r>
          </a:p>
          <a:p>
            <a:r>
              <a:rPr lang="it-IT" sz="1400" dirty="0"/>
              <a:t>(15) Le madre anche escono con i </a:t>
            </a:r>
            <a:r>
              <a:rPr lang="it-IT" sz="1400" u="sng" dirty="0"/>
              <a:t>suoi</a:t>
            </a:r>
            <a:r>
              <a:rPr lang="it-IT" sz="1400" dirty="0"/>
              <a:t> figli e giocano  [1C41T07S004] ‘loro’</a:t>
            </a:r>
          </a:p>
          <a:p>
            <a:endParaRPr lang="it-IT" sz="1400" dirty="0"/>
          </a:p>
          <a:p>
            <a:r>
              <a:rPr lang="it-IT" sz="1400" dirty="0"/>
              <a:t>(16) Quando abbiamo finito mangiare, Michele mi ha chiesto di sposar</a:t>
            </a:r>
            <a:r>
              <a:rPr lang="it-IT" sz="1400" u="sng" dirty="0"/>
              <a:t>gli</a:t>
            </a:r>
            <a:r>
              <a:rPr lang="it-IT" sz="1400" dirty="0"/>
              <a:t>. [1C35T09L002] ‘sposarlo’</a:t>
            </a:r>
          </a:p>
        </p:txBody>
      </p:sp>
    </p:spTree>
    <p:extLst>
      <p:ext uri="{BB962C8B-B14F-4D97-AF65-F5344CB8AC3E}">
        <p14:creationId xmlns:p14="http://schemas.microsoft.com/office/powerpoint/2010/main" val="3939065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303A2C-E024-5B63-236D-27B09FD4CAB5}"/>
              </a:ext>
            </a:extLst>
          </p:cNvPr>
          <p:cNvSpPr>
            <a:spLocks noGrp="1"/>
          </p:cNvSpPr>
          <p:nvPr>
            <p:ph type="title"/>
          </p:nvPr>
        </p:nvSpPr>
        <p:spPr>
          <a:xfrm>
            <a:off x="2446316" y="365125"/>
            <a:ext cx="8907483" cy="1325563"/>
          </a:xfrm>
        </p:spPr>
        <p:txBody>
          <a:bodyPr>
            <a:normAutofit/>
          </a:bodyPr>
          <a:lstStyle/>
          <a:p>
            <a:r>
              <a:rPr lang="it-IT" sz="2800" dirty="0"/>
              <a:t>5.3 Fenomeni linguistici nel particolare. Legami logici e linguistici (1)</a:t>
            </a:r>
          </a:p>
        </p:txBody>
      </p:sp>
      <p:pic>
        <p:nvPicPr>
          <p:cNvPr id="4" name="Immagine 3">
            <a:extLst>
              <a:ext uri="{FF2B5EF4-FFF2-40B4-BE49-F238E27FC236}">
                <a16:creationId xmlns:a16="http://schemas.microsoft.com/office/drawing/2014/main" id="{6869AB5B-BDC6-313B-50BD-7D3429A99A6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graphicFrame>
        <p:nvGraphicFramePr>
          <p:cNvPr id="9" name="Segnaposto contenuto 4">
            <a:extLst>
              <a:ext uri="{FF2B5EF4-FFF2-40B4-BE49-F238E27FC236}">
                <a16:creationId xmlns:a16="http://schemas.microsoft.com/office/drawing/2014/main" id="{13234637-A7EE-785A-053A-0E97142A7E36}"/>
              </a:ext>
            </a:extLst>
          </p:cNvPr>
          <p:cNvGraphicFramePr>
            <a:graphicFrameLocks noGrp="1"/>
          </p:cNvGraphicFramePr>
          <p:nvPr>
            <p:ph idx="1"/>
            <p:extLst>
              <p:ext uri="{D42A27DB-BD31-4B8C-83A1-F6EECF244321}">
                <p14:modId xmlns:p14="http://schemas.microsoft.com/office/powerpoint/2010/main" val="741123908"/>
              </p:ext>
            </p:extLst>
          </p:nvPr>
        </p:nvGraphicFramePr>
        <p:xfrm>
          <a:off x="565484" y="1463675"/>
          <a:ext cx="10807366" cy="4023360"/>
        </p:xfrm>
        <a:graphic>
          <a:graphicData uri="http://schemas.openxmlformats.org/drawingml/2006/table">
            <a:tbl>
              <a:tblPr firstRow="1" bandRow="1">
                <a:tableStyleId>{5C22544A-7EE6-4342-B048-85BDC9FD1C3A}</a:tableStyleId>
              </a:tblPr>
              <a:tblGrid>
                <a:gridCol w="1712958">
                  <a:extLst>
                    <a:ext uri="{9D8B030D-6E8A-4147-A177-3AD203B41FA5}">
                      <a16:colId xmlns:a16="http://schemas.microsoft.com/office/drawing/2014/main" val="20000"/>
                    </a:ext>
                  </a:extLst>
                </a:gridCol>
                <a:gridCol w="4627684">
                  <a:extLst>
                    <a:ext uri="{9D8B030D-6E8A-4147-A177-3AD203B41FA5}">
                      <a16:colId xmlns:a16="http://schemas.microsoft.com/office/drawing/2014/main" val="20001"/>
                    </a:ext>
                  </a:extLst>
                </a:gridCol>
                <a:gridCol w="2388281">
                  <a:extLst>
                    <a:ext uri="{9D8B030D-6E8A-4147-A177-3AD203B41FA5}">
                      <a16:colId xmlns:a16="http://schemas.microsoft.com/office/drawing/2014/main" val="20002"/>
                    </a:ext>
                  </a:extLst>
                </a:gridCol>
                <a:gridCol w="2078443">
                  <a:extLst>
                    <a:ext uri="{9D8B030D-6E8A-4147-A177-3AD203B41FA5}">
                      <a16:colId xmlns:a16="http://schemas.microsoft.com/office/drawing/2014/main" val="20003"/>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Fenomeni indagati</a:t>
                      </a:r>
                    </a:p>
                  </a:txBody>
                  <a:tcPr/>
                </a:tc>
                <a:tc>
                  <a:txBody>
                    <a:bodyPr/>
                    <a:lstStyle/>
                    <a:p>
                      <a:r>
                        <a:rPr lang="it-IT" sz="1400" dirty="0"/>
                        <a:t>Livello  sintattico (analisi longitudinale).</a:t>
                      </a:r>
                    </a:p>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Tipo di errore e elementi  interessati</a:t>
                      </a:r>
                    </a:p>
                  </a:txBody>
                  <a:tcPr/>
                </a:tc>
                <a:tc>
                  <a:txBody>
                    <a:bodyPr/>
                    <a:lstStyle/>
                    <a:p>
                      <a:r>
                        <a:rPr lang="it-IT" sz="1400" dirty="0"/>
                        <a:t>Possibili cause</a:t>
                      </a:r>
                    </a:p>
                  </a:txBody>
                  <a:tcPr/>
                </a:tc>
                <a:tc>
                  <a:txBody>
                    <a:bodyPr/>
                    <a:lstStyle/>
                    <a:p>
                      <a:r>
                        <a:rPr lang="it-IT" sz="1400" dirty="0"/>
                        <a:t>Tipo di sistematicità</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Legami linguistici e logici tra sintagmi e frasi: preposizioni, preposizioni subordinanti, congiunzioni coordinanti e subordinanti  e pronomi relativi * (circa 25% per tutte</a:t>
                      </a:r>
                      <a:r>
                        <a:rPr lang="it-IT" sz="1400" baseline="0" dirty="0"/>
                        <a:t> le IL)</a:t>
                      </a:r>
                    </a:p>
                    <a:p>
                      <a:pPr marL="0" marR="0" indent="0" algn="l" defTabSz="914400" rtl="0" eaLnBrk="1" fontAlgn="auto" latinLnBrk="0" hangingPunct="1">
                        <a:lnSpc>
                          <a:spcPct val="100000"/>
                        </a:lnSpc>
                        <a:spcBef>
                          <a:spcPts val="0"/>
                        </a:spcBef>
                        <a:spcAft>
                          <a:spcPts val="0"/>
                        </a:spcAft>
                        <a:buClrTx/>
                        <a:buSzTx/>
                        <a:buFontTx/>
                        <a:buNone/>
                        <a:tabLst/>
                        <a:defRPr/>
                      </a:pPr>
                      <a:endParaRPr lang="it-IT" sz="14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*i pronomi relativi sono qui considerati come introduttori di subordinata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[A1-B2]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i="1" dirty="0"/>
                        <a:t>Tra SINTAGMI</a:t>
                      </a:r>
                      <a:r>
                        <a:rPr lang="it-IT" sz="1400" dirty="0"/>
                        <a:t>: Preposizioni </a:t>
                      </a:r>
                      <a:r>
                        <a:rPr lang="it-IT" sz="1400" i="1" dirty="0"/>
                        <a:t>a &gt; di &gt; in </a:t>
                      </a:r>
                      <a:r>
                        <a:rPr lang="it-IT" sz="1400" dirty="0"/>
                        <a:t>(scelta &gt; omissione &gt; aggiunta  per  tutte le IL</a:t>
                      </a:r>
                      <a:r>
                        <a:rPr lang="it-IT" sz="1400" i="1"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40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[B2-C1]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i="1" dirty="0"/>
                        <a:t>Tra FRASI: </a:t>
                      </a:r>
                      <a:r>
                        <a:rPr lang="it-IT" sz="1400" i="0" dirty="0"/>
                        <a:t>preposizioni </a:t>
                      </a:r>
                      <a:r>
                        <a:rPr lang="it-IT" sz="1400" dirty="0"/>
                        <a:t>&gt; connettivi (scelta A1-B2) &gt; </a:t>
                      </a:r>
                      <a:r>
                        <a:rPr lang="it-IT" sz="1400" dirty="0" err="1"/>
                        <a:t>pron</a:t>
                      </a:r>
                      <a:r>
                        <a:rPr lang="it-IT" sz="1400" dirty="0"/>
                        <a:t>. relativi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Collegamento tra frasi:</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i="0" u="sng" dirty="0"/>
                        <a:t>Preposizioni</a:t>
                      </a:r>
                      <a:r>
                        <a:rPr lang="it-IT" sz="1400" i="0" dirty="0"/>
                        <a:t> </a:t>
                      </a:r>
                      <a:r>
                        <a:rPr lang="it-IT" sz="1400" i="0" baseline="0" dirty="0"/>
                        <a:t>(circa 50%)</a:t>
                      </a:r>
                      <a:r>
                        <a:rPr lang="it-IT" sz="1400" i="0" dirty="0"/>
                        <a:t>:</a:t>
                      </a:r>
                      <a:r>
                        <a:rPr lang="it-IT" sz="1400" i="1" dirty="0"/>
                        <a:t> di &gt;</a:t>
                      </a:r>
                      <a:r>
                        <a:rPr lang="it-IT" sz="1400" i="1" baseline="0" dirty="0"/>
                        <a:t> a &gt; da, per , su &gt; con</a:t>
                      </a:r>
                      <a:r>
                        <a:rPr lang="it-IT" sz="1400" i="0" baseline="0" dirty="0"/>
                        <a:t> (di </a:t>
                      </a:r>
                      <a:r>
                        <a:rPr lang="it-IT" sz="1400" i="0" dirty="0"/>
                        <a:t>aggiunta e omissione)</a:t>
                      </a:r>
                      <a:endParaRPr lang="it-IT" sz="1400" i="1" baseline="0" dirty="0"/>
                    </a:p>
                    <a:p>
                      <a:r>
                        <a:rPr lang="it-IT" sz="1400" i="0" u="sng" baseline="0" dirty="0"/>
                        <a:t>Congiunzioni</a:t>
                      </a:r>
                      <a:r>
                        <a:rPr lang="it-IT" sz="1400" i="0" baseline="0" dirty="0"/>
                        <a:t> (circa 35%):</a:t>
                      </a:r>
                      <a:r>
                        <a:rPr lang="it-IT" sz="1400" i="1" baseline="0" dirty="0"/>
                        <a:t> causali e temporali  (A1-A2,</a:t>
                      </a:r>
                      <a:r>
                        <a:rPr lang="it-IT" sz="1400" i="0" baseline="0" dirty="0"/>
                        <a:t> con code  nelle IL successive</a:t>
                      </a:r>
                      <a:r>
                        <a:rPr lang="it-IT" sz="1400" i="1" baseline="0" dirty="0"/>
                        <a:t>)&gt; se</a:t>
                      </a:r>
                    </a:p>
                    <a:p>
                      <a:r>
                        <a:rPr lang="it-IT" sz="1400" i="0" u="sng" baseline="0" dirty="0"/>
                        <a:t>Pronomi relativi </a:t>
                      </a:r>
                      <a:r>
                        <a:rPr lang="it-IT" sz="1400" i="0" baseline="0" dirty="0"/>
                        <a:t>(circa 20% per IL B1-C1): forma,  rapporto  forma-funzione, </a:t>
                      </a:r>
                      <a:r>
                        <a:rPr lang="it-IT" sz="1400" i="0" baseline="0" dirty="0" err="1"/>
                        <a:t>sovraestensione</a:t>
                      </a:r>
                      <a:r>
                        <a:rPr lang="it-IT" sz="1400" i="0" baseline="0" dirty="0"/>
                        <a:t> di</a:t>
                      </a:r>
                      <a:r>
                        <a:rPr lang="it-IT" sz="1400" i="1" baseline="0" dirty="0"/>
                        <a:t> che</a:t>
                      </a:r>
                      <a:r>
                        <a:rPr lang="it-IT" sz="1400" i="0" baseline="0" dirty="0"/>
                        <a:t> su forme oblique</a:t>
                      </a:r>
                      <a:endParaRPr lang="it-IT" sz="1400" dirty="0"/>
                    </a:p>
                    <a:p>
                      <a:endParaRPr lang="it-IT" sz="1400" dirty="0"/>
                    </a:p>
                  </a:txBody>
                  <a:tcPr/>
                </a:tc>
                <a:tc>
                  <a:txBody>
                    <a:bodyPr/>
                    <a:lstStyle/>
                    <a:p>
                      <a:r>
                        <a:rPr lang="it-IT" sz="1400" b="1" dirty="0"/>
                        <a:t>Inter</a:t>
                      </a:r>
                      <a:r>
                        <a:rPr lang="it-IT" sz="1400" dirty="0"/>
                        <a:t>sistemica :</a:t>
                      </a:r>
                      <a:r>
                        <a:rPr lang="it-IT" sz="1400" baseline="0" dirty="0"/>
                        <a:t> </a:t>
                      </a:r>
                      <a:r>
                        <a:rPr lang="it-IT" sz="1400" dirty="0"/>
                        <a:t>si tende a omettere sia </a:t>
                      </a:r>
                      <a:r>
                        <a:rPr lang="it-IT" sz="1400" i="1" dirty="0"/>
                        <a:t>a</a:t>
                      </a:r>
                      <a:r>
                        <a:rPr lang="it-IT" sz="1400" dirty="0"/>
                        <a:t> sia </a:t>
                      </a:r>
                      <a:r>
                        <a:rPr lang="it-IT" sz="1400" i="1" dirty="0"/>
                        <a:t>di</a:t>
                      </a:r>
                    </a:p>
                    <a:p>
                      <a:r>
                        <a:rPr lang="it-IT" sz="1400" b="1" dirty="0" err="1"/>
                        <a:t>Intra</a:t>
                      </a:r>
                      <a:r>
                        <a:rPr lang="it-IT" sz="1400" dirty="0" err="1"/>
                        <a:t>sistemica</a:t>
                      </a:r>
                      <a:r>
                        <a:rPr lang="it-IT" sz="1400" dirty="0"/>
                        <a:t>: Nella</a:t>
                      </a:r>
                      <a:r>
                        <a:rPr lang="it-IT" sz="1400" baseline="0" dirty="0"/>
                        <a:t> scelta, prep.: scelgono </a:t>
                      </a:r>
                      <a:r>
                        <a:rPr lang="it-IT" sz="1400" i="1" baseline="0" dirty="0"/>
                        <a:t>di; </a:t>
                      </a:r>
                    </a:p>
                    <a:p>
                      <a:endParaRPr lang="it-IT" sz="1400" i="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i="1" dirty="0"/>
                        <a:t>Transfer of training </a:t>
                      </a:r>
                      <a:r>
                        <a:rPr lang="it-IT" sz="1400" dirty="0"/>
                        <a:t>(per forme  pronomi relativi </a:t>
                      </a:r>
                      <a:r>
                        <a:rPr lang="it-IT" sz="1400" i="1" dirty="0"/>
                        <a:t>il quale</a:t>
                      </a:r>
                      <a:r>
                        <a:rPr lang="it-IT" sz="1400" dirty="0"/>
                        <a:t> oggetto)</a:t>
                      </a:r>
                      <a:endParaRPr lang="it-IT" sz="1400" i="1" baseline="0" dirty="0"/>
                    </a:p>
                    <a:p>
                      <a:endParaRPr lang="it-IT" sz="1400" i="1" baseline="0" dirty="0"/>
                    </a:p>
                    <a:p>
                      <a:r>
                        <a:rPr lang="it-IT" sz="1400" i="1" baseline="0" dirty="0"/>
                        <a:t>Valori semantici: </a:t>
                      </a:r>
                      <a:r>
                        <a:rPr lang="it-IT" sz="1400" i="0" baseline="0" dirty="0"/>
                        <a:t>congiunzioni: </a:t>
                      </a:r>
                      <a:r>
                        <a:rPr lang="it-IT" sz="1400" i="0" baseline="0" dirty="0" err="1"/>
                        <a:t>sovraestensione</a:t>
                      </a:r>
                      <a:r>
                        <a:rPr lang="it-IT" sz="1400" i="0" baseline="0" dirty="0"/>
                        <a:t> di generici (</a:t>
                      </a:r>
                      <a:r>
                        <a:rPr lang="it-IT" sz="1400" i="1" baseline="0" dirty="0"/>
                        <a:t>perché, quando</a:t>
                      </a:r>
                      <a:r>
                        <a:rPr lang="it-IT" sz="1400" i="0" baseline="0" dirty="0"/>
                        <a:t>) su specifici (</a:t>
                      </a:r>
                      <a:r>
                        <a:rPr lang="it-IT" sz="1400" i="1" baseline="0" dirty="0"/>
                        <a:t>mentre, siccome, dato che</a:t>
                      </a:r>
                      <a:r>
                        <a:rPr lang="it-IT" sz="1400" i="0" baseline="0" dirty="0"/>
                        <a:t>).</a:t>
                      </a:r>
                      <a:endParaRPr lang="it-IT" sz="1400" i="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err="1"/>
                        <a:t>Pre</a:t>
                      </a:r>
                      <a:r>
                        <a:rPr lang="it-IT" sz="1400" dirty="0"/>
                        <a:t>-sistematica (IL A1-A2); </a:t>
                      </a:r>
                    </a:p>
                    <a:p>
                      <a:pPr marL="0" marR="0" indent="0" algn="l" defTabSz="914400" rtl="0" eaLnBrk="1" fontAlgn="auto" latinLnBrk="0" hangingPunct="1">
                        <a:lnSpc>
                          <a:spcPct val="100000"/>
                        </a:lnSpc>
                        <a:spcBef>
                          <a:spcPts val="0"/>
                        </a:spcBef>
                        <a:spcAft>
                          <a:spcPts val="0"/>
                        </a:spcAft>
                        <a:buClrTx/>
                        <a:buSzTx/>
                        <a:buFontTx/>
                        <a:buNone/>
                        <a:tabLst/>
                        <a:defRPr/>
                      </a:pPr>
                      <a:endParaRPr lang="it-IT" sz="1400" dirty="0"/>
                    </a:p>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Sistematica  (Cfr. Bagna 2004)</a:t>
                      </a:r>
                    </a:p>
                    <a:p>
                      <a:pPr marL="0" marR="0" indent="0" algn="l" defTabSz="914400" rtl="0" eaLnBrk="1" fontAlgn="auto" latinLnBrk="0" hangingPunct="1">
                        <a:lnSpc>
                          <a:spcPct val="100000"/>
                        </a:lnSpc>
                        <a:spcBef>
                          <a:spcPts val="0"/>
                        </a:spcBef>
                        <a:spcAft>
                          <a:spcPts val="0"/>
                        </a:spcAft>
                        <a:buClrTx/>
                        <a:buSzTx/>
                        <a:buFontTx/>
                        <a:buNone/>
                        <a:tabLst/>
                        <a:defRPr/>
                      </a:pPr>
                      <a:endParaRPr lang="it-IT" sz="1400" dirty="0"/>
                    </a:p>
                    <a:p>
                      <a:endParaRPr lang="it-IT" sz="14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50920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0C9B64-86C5-21BC-6633-CBBB96D2176E}"/>
              </a:ext>
            </a:extLst>
          </p:cNvPr>
          <p:cNvSpPr>
            <a:spLocks noGrp="1"/>
          </p:cNvSpPr>
          <p:nvPr>
            <p:ph type="title"/>
          </p:nvPr>
        </p:nvSpPr>
        <p:spPr>
          <a:xfrm>
            <a:off x="3260558" y="365125"/>
            <a:ext cx="8093242" cy="1325563"/>
          </a:xfrm>
        </p:spPr>
        <p:txBody>
          <a:bodyPr/>
          <a:lstStyle/>
          <a:p>
            <a:r>
              <a:rPr lang="it-IT" dirty="0"/>
              <a:t>Riflessioni:</a:t>
            </a:r>
          </a:p>
        </p:txBody>
      </p:sp>
      <p:sp>
        <p:nvSpPr>
          <p:cNvPr id="3" name="Segnaposto contenuto 2">
            <a:extLst>
              <a:ext uri="{FF2B5EF4-FFF2-40B4-BE49-F238E27FC236}">
                <a16:creationId xmlns:a16="http://schemas.microsoft.com/office/drawing/2014/main" id="{54ED31F6-51CD-FF2B-DED8-46B6856996D0}"/>
              </a:ext>
            </a:extLst>
          </p:cNvPr>
          <p:cNvSpPr>
            <a:spLocks noGrp="1"/>
          </p:cNvSpPr>
          <p:nvPr>
            <p:ph idx="1"/>
          </p:nvPr>
        </p:nvSpPr>
        <p:spPr>
          <a:xfrm>
            <a:off x="838200" y="1528011"/>
            <a:ext cx="10515600" cy="4648952"/>
          </a:xfrm>
        </p:spPr>
        <p:txBody>
          <a:bodyPr>
            <a:normAutofit fontScale="92500" lnSpcReduction="10000"/>
          </a:bodyPr>
          <a:lstStyle/>
          <a:p>
            <a:r>
              <a:rPr lang="it-IT" sz="1800" dirty="0">
                <a:solidFill>
                  <a:srgbClr val="000000"/>
                </a:solidFill>
                <a:effectLst/>
                <a:ea typeface="Yu Mincho" panose="02020400000000000000" pitchFamily="18" charset="-128"/>
              </a:rPr>
              <a:t>In sostanza, </a:t>
            </a:r>
            <a:r>
              <a:rPr lang="it-IT" sz="1800" u="sng" dirty="0">
                <a:solidFill>
                  <a:srgbClr val="000000"/>
                </a:solidFill>
                <a:ea typeface="Yu Mincho" panose="02020400000000000000" pitchFamily="18" charset="-128"/>
              </a:rPr>
              <a:t>n</a:t>
            </a:r>
            <a:r>
              <a:rPr lang="it-IT" sz="1800" u="sng" dirty="0">
                <a:solidFill>
                  <a:srgbClr val="000000"/>
                </a:solidFill>
                <a:effectLst/>
                <a:ea typeface="Yu Mincho" panose="02020400000000000000" pitchFamily="18" charset="-128"/>
              </a:rPr>
              <a:t>ella connessione tra frasi </a:t>
            </a:r>
            <a:r>
              <a:rPr lang="it-IT" sz="1800" dirty="0">
                <a:solidFill>
                  <a:srgbClr val="000000"/>
                </a:solidFill>
                <a:effectLst/>
                <a:ea typeface="Yu Mincho" panose="02020400000000000000" pitchFamily="18" charset="-128"/>
              </a:rPr>
              <a:t>gli apprendenti non sbagliano tanto nei tentativi di selezionare il connettivo infinitivale richiesto dal verbo quanto nel definire se esso sia presente o assente. La sintassi italiana, tra l’altro, non facilita il compito. </a:t>
            </a:r>
          </a:p>
          <a:p>
            <a:r>
              <a:rPr lang="it-IT" sz="1800" dirty="0">
                <a:solidFill>
                  <a:srgbClr val="000000"/>
                </a:solidFill>
                <a:effectLst/>
                <a:ea typeface="Yu Mincho" panose="02020400000000000000" pitchFamily="18" charset="-128"/>
              </a:rPr>
              <a:t>Si nota che gli apprendenti omettono la preposizione davanti a infinitiva retta da verbi aspettuali (17) e verbi di movimento (18), e che la aggiungono (soprattutto </a:t>
            </a:r>
            <a:r>
              <a:rPr lang="it-IT" sz="1800" i="1" dirty="0">
                <a:solidFill>
                  <a:srgbClr val="000000"/>
                </a:solidFill>
                <a:effectLst/>
                <a:ea typeface="Yu Mincho" panose="02020400000000000000" pitchFamily="18" charset="-128"/>
              </a:rPr>
              <a:t>di</a:t>
            </a:r>
            <a:r>
              <a:rPr lang="it-IT" sz="1800" dirty="0">
                <a:solidFill>
                  <a:srgbClr val="000000"/>
                </a:solidFill>
                <a:effectLst/>
                <a:ea typeface="Yu Mincho" panose="02020400000000000000" pitchFamily="18" charset="-128"/>
              </a:rPr>
              <a:t>) davanti a infinitivale preceduta da verbo modale (19) e in frasi con funzione soggetto rette da perifrasi costruite con il verbo </a:t>
            </a:r>
            <a:r>
              <a:rPr lang="it-IT" sz="1800" i="1" dirty="0">
                <a:solidFill>
                  <a:srgbClr val="000000"/>
                </a:solidFill>
                <a:effectLst/>
                <a:ea typeface="Yu Mincho" panose="02020400000000000000" pitchFamily="18" charset="-128"/>
              </a:rPr>
              <a:t>essere</a:t>
            </a:r>
            <a:r>
              <a:rPr lang="it-IT" sz="1800" dirty="0">
                <a:solidFill>
                  <a:srgbClr val="000000"/>
                </a:solidFill>
                <a:effectLst/>
                <a:ea typeface="Yu Mincho" panose="02020400000000000000" pitchFamily="18" charset="-128"/>
              </a:rPr>
              <a:t> (20). </a:t>
            </a:r>
          </a:p>
          <a:p>
            <a:r>
              <a:rPr lang="it-IT" sz="1800" dirty="0">
                <a:solidFill>
                  <a:srgbClr val="000000"/>
                </a:solidFill>
                <a:effectLst/>
                <a:ea typeface="Yu Mincho" panose="02020400000000000000" pitchFamily="18" charset="-128"/>
              </a:rPr>
              <a:t>Nella L1 degli apprendenti, diversamente dall’italiano, </a:t>
            </a:r>
            <a:r>
              <a:rPr lang="it-IT" sz="1800" dirty="0">
                <a:solidFill>
                  <a:schemeClr val="accent6">
                    <a:lumMod val="50000"/>
                  </a:schemeClr>
                </a:solidFill>
                <a:effectLst/>
                <a:ea typeface="Yu Mincho" panose="02020400000000000000" pitchFamily="18" charset="-128"/>
              </a:rPr>
              <a:t>i verbi modali</a:t>
            </a:r>
            <a:r>
              <a:rPr lang="it-IT" sz="1800" dirty="0">
                <a:solidFill>
                  <a:srgbClr val="000000"/>
                </a:solidFill>
                <a:effectLst/>
                <a:ea typeface="Yu Mincho" panose="02020400000000000000" pitchFamily="18" charset="-128"/>
              </a:rPr>
              <a:t>, aspettuali e i verbi di movimento sono seguiti direttamente da infinitivale, senza introduttore. </a:t>
            </a:r>
            <a:r>
              <a:rPr lang="it-IT" sz="1800" dirty="0">
                <a:solidFill>
                  <a:schemeClr val="accent6">
                    <a:lumMod val="50000"/>
                  </a:schemeClr>
                </a:solidFill>
                <a:effectLst/>
                <a:ea typeface="Yu Mincho" panose="02020400000000000000" pitchFamily="18" charset="-128"/>
              </a:rPr>
              <a:t>Perché per i verbi modali non c’è transfer positivo? </a:t>
            </a:r>
            <a:r>
              <a:rPr lang="it-IT" sz="1800" dirty="0">
                <a:effectLst/>
                <a:ea typeface="Yu Mincho" panose="02020400000000000000" pitchFamily="18" charset="-128"/>
              </a:rPr>
              <a:t>Alla luce di tutti gli errori osservati</a:t>
            </a:r>
            <a:r>
              <a:rPr lang="it-IT" sz="1800" dirty="0">
                <a:solidFill>
                  <a:schemeClr val="accent6">
                    <a:lumMod val="50000"/>
                  </a:schemeClr>
                </a:solidFill>
                <a:effectLst/>
                <a:ea typeface="Yu Mincho" panose="02020400000000000000" pitchFamily="18" charset="-128"/>
              </a:rPr>
              <a:t>, </a:t>
            </a:r>
            <a:r>
              <a:rPr lang="it-IT" sz="1800" dirty="0">
                <a:solidFill>
                  <a:srgbClr val="000000"/>
                </a:solidFill>
                <a:effectLst/>
                <a:ea typeface="Yu Mincho" panose="02020400000000000000" pitchFamily="18" charset="-128"/>
              </a:rPr>
              <a:t>davanti al variegato impiego delle preposizioni possiamo ipotizzare queste reazioni: A) tendono, come è naturale nella loro lingua, a omettere l’introduttore (sia </a:t>
            </a:r>
            <a:r>
              <a:rPr lang="it-IT" sz="1800" i="1" dirty="0">
                <a:solidFill>
                  <a:srgbClr val="000000"/>
                </a:solidFill>
                <a:effectLst/>
                <a:ea typeface="Yu Mincho" panose="02020400000000000000" pitchFamily="18" charset="-128"/>
              </a:rPr>
              <a:t>a</a:t>
            </a:r>
            <a:r>
              <a:rPr lang="it-IT" sz="1800" dirty="0">
                <a:solidFill>
                  <a:srgbClr val="000000"/>
                </a:solidFill>
                <a:effectLst/>
                <a:ea typeface="Yu Mincho" panose="02020400000000000000" pitchFamily="18" charset="-128"/>
              </a:rPr>
              <a:t> sia </a:t>
            </a:r>
            <a:r>
              <a:rPr lang="it-IT" sz="1800" i="1" dirty="0">
                <a:solidFill>
                  <a:srgbClr val="000000"/>
                </a:solidFill>
                <a:effectLst/>
                <a:ea typeface="Yu Mincho" panose="02020400000000000000" pitchFamily="18" charset="-128"/>
              </a:rPr>
              <a:t>di</a:t>
            </a:r>
            <a:r>
              <a:rPr lang="it-IT" sz="1800" dirty="0">
                <a:solidFill>
                  <a:srgbClr val="000000"/>
                </a:solidFill>
                <a:effectLst/>
                <a:ea typeface="Yu Mincho" panose="02020400000000000000" pitchFamily="18" charset="-128"/>
              </a:rPr>
              <a:t>); B) se, mossi dalla conoscenza che hanno della lingua target, ipotizzano la presenza di un introduttore, scelgono </a:t>
            </a:r>
            <a:r>
              <a:rPr lang="it-IT" sz="1800" i="1" dirty="0">
                <a:solidFill>
                  <a:srgbClr val="000000"/>
                </a:solidFill>
                <a:effectLst/>
                <a:ea typeface="Yu Mincho" panose="02020400000000000000" pitchFamily="18" charset="-128"/>
              </a:rPr>
              <a:t>di</a:t>
            </a:r>
            <a:r>
              <a:rPr lang="it-IT" sz="1800" dirty="0">
                <a:solidFill>
                  <a:srgbClr val="000000"/>
                </a:solidFill>
                <a:effectLst/>
                <a:ea typeface="Yu Mincho" panose="02020400000000000000" pitchFamily="18" charset="-128"/>
              </a:rPr>
              <a:t>.</a:t>
            </a:r>
          </a:p>
          <a:p>
            <a:pPr marL="0" lvl="0" indent="0" algn="just">
              <a:lnSpc>
                <a:spcPct val="120000"/>
              </a:lnSpc>
              <a:buNone/>
            </a:pPr>
            <a:r>
              <a:rPr lang="it-IT" sz="1800" dirty="0">
                <a:solidFill>
                  <a:srgbClr val="000000"/>
                </a:solidFill>
                <a:effectLst/>
                <a:ea typeface="Yu Mincho" panose="02020400000000000000" pitchFamily="18" charset="-128"/>
              </a:rPr>
              <a:t>(17) Mi sono divertita ma poi Michele </a:t>
            </a:r>
            <a:r>
              <a:rPr lang="it-IT" sz="1800" u="sng" dirty="0">
                <a:solidFill>
                  <a:srgbClr val="000000"/>
                </a:solidFill>
                <a:effectLst/>
                <a:ea typeface="Yu Mincho" panose="02020400000000000000" pitchFamily="18" charset="-128"/>
              </a:rPr>
              <a:t>ha cominciato [a] parlare</a:t>
            </a:r>
            <a:r>
              <a:rPr lang="it-IT" sz="1800" dirty="0">
                <a:solidFill>
                  <a:srgbClr val="000000"/>
                </a:solidFill>
                <a:effectLst/>
                <a:ea typeface="Yu Mincho" panose="02020400000000000000" pitchFamily="18" charset="-128"/>
              </a:rPr>
              <a:t> di amore a prima vista, della vita matrimoniale e dei figli [1C24T09S003]</a:t>
            </a:r>
          </a:p>
          <a:p>
            <a:pPr marL="0" lvl="0" indent="0" algn="just">
              <a:lnSpc>
                <a:spcPct val="120000"/>
              </a:lnSpc>
              <a:buNone/>
            </a:pPr>
            <a:r>
              <a:rPr lang="it-IT" sz="1800" dirty="0">
                <a:solidFill>
                  <a:srgbClr val="000000"/>
                </a:solidFill>
                <a:effectLst/>
                <a:ea typeface="Yu Mincho" panose="02020400000000000000" pitchFamily="18" charset="-128"/>
              </a:rPr>
              <a:t>(18) Pero guardo sempre ai soldi quando </a:t>
            </a:r>
            <a:r>
              <a:rPr lang="it-IT" sz="1800" u="sng" dirty="0">
                <a:solidFill>
                  <a:srgbClr val="000000"/>
                </a:solidFill>
                <a:effectLst/>
                <a:ea typeface="Yu Mincho" panose="02020400000000000000" pitchFamily="18" charset="-128"/>
              </a:rPr>
              <a:t>vado [a] fare shopping</a:t>
            </a:r>
            <a:r>
              <a:rPr lang="it-IT" sz="1800" dirty="0">
                <a:solidFill>
                  <a:srgbClr val="000000"/>
                </a:solidFill>
                <a:effectLst/>
                <a:ea typeface="Yu Mincho" panose="02020400000000000000" pitchFamily="18" charset="-128"/>
              </a:rPr>
              <a:t> [2C07T16S002] </a:t>
            </a:r>
          </a:p>
          <a:p>
            <a:pPr marL="0" lvl="0" indent="0" algn="just">
              <a:lnSpc>
                <a:spcPct val="120000"/>
              </a:lnSpc>
              <a:buNone/>
            </a:pPr>
            <a:r>
              <a:rPr lang="it-IT" sz="1800" dirty="0">
                <a:solidFill>
                  <a:srgbClr val="000000"/>
                </a:solidFill>
                <a:effectLst/>
                <a:ea typeface="Yu Mincho" panose="02020400000000000000" pitchFamily="18" charset="-128"/>
              </a:rPr>
              <a:t>(19) Il cuoco racconta della colomba al principe, che </a:t>
            </a:r>
            <a:r>
              <a:rPr lang="it-IT" sz="1800" u="sng" dirty="0">
                <a:solidFill>
                  <a:srgbClr val="000000"/>
                </a:solidFill>
                <a:effectLst/>
                <a:ea typeface="Yu Mincho" panose="02020400000000000000" pitchFamily="18" charset="-128"/>
              </a:rPr>
              <a:t>vuole di vederla</a:t>
            </a:r>
            <a:r>
              <a:rPr lang="it-IT" sz="1800" dirty="0">
                <a:solidFill>
                  <a:srgbClr val="000000"/>
                </a:solidFill>
                <a:effectLst/>
                <a:ea typeface="Yu Mincho" panose="02020400000000000000" pitchFamily="18" charset="-128"/>
              </a:rPr>
              <a:t> [2C48T30S007] ‘vuole vederla’</a:t>
            </a:r>
          </a:p>
          <a:p>
            <a:pPr marL="0" lvl="0" indent="0" algn="just">
              <a:lnSpc>
                <a:spcPct val="120000"/>
              </a:lnSpc>
              <a:buNone/>
            </a:pPr>
            <a:r>
              <a:rPr lang="it-IT" sz="1800" dirty="0">
                <a:solidFill>
                  <a:srgbClr val="000000"/>
                </a:solidFill>
                <a:effectLst/>
                <a:ea typeface="Yu Mincho" panose="02020400000000000000" pitchFamily="18" charset="-128"/>
              </a:rPr>
              <a:t>(20) Pensi che </a:t>
            </a:r>
            <a:r>
              <a:rPr lang="it-IT" sz="1800" u="sng" dirty="0">
                <a:solidFill>
                  <a:srgbClr val="000000"/>
                </a:solidFill>
                <a:effectLst/>
                <a:ea typeface="Yu Mincho" panose="02020400000000000000" pitchFamily="18" charset="-128"/>
              </a:rPr>
              <a:t>sia possibile di arrivare</a:t>
            </a:r>
            <a:r>
              <a:rPr lang="it-IT" sz="1800" dirty="0">
                <a:solidFill>
                  <a:srgbClr val="000000"/>
                </a:solidFill>
                <a:effectLst/>
                <a:ea typeface="Yu Mincho" panose="02020400000000000000" pitchFamily="18" charset="-128"/>
              </a:rPr>
              <a:t> alle 15? [2C42T28L004] ‘sia possibile arrivare’</a:t>
            </a:r>
          </a:p>
          <a:p>
            <a:pPr marL="0" indent="0">
              <a:buNone/>
            </a:pPr>
            <a:endParaRPr lang="it-IT" dirty="0"/>
          </a:p>
        </p:txBody>
      </p:sp>
      <p:pic>
        <p:nvPicPr>
          <p:cNvPr id="4" name="Immagine 3">
            <a:extLst>
              <a:ext uri="{FF2B5EF4-FFF2-40B4-BE49-F238E27FC236}">
                <a16:creationId xmlns:a16="http://schemas.microsoft.com/office/drawing/2014/main" id="{FD4A6814-81A3-846E-57E7-2BCC68DB80D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spTree>
    <p:extLst>
      <p:ext uri="{BB962C8B-B14F-4D97-AF65-F5344CB8AC3E}">
        <p14:creationId xmlns:p14="http://schemas.microsoft.com/office/powerpoint/2010/main" val="772337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0A79F2-E2E5-4D30-B3EF-CCBDBFB409C2}"/>
              </a:ext>
            </a:extLst>
          </p:cNvPr>
          <p:cNvSpPr>
            <a:spLocks noGrp="1"/>
          </p:cNvSpPr>
          <p:nvPr>
            <p:ph type="title"/>
          </p:nvPr>
        </p:nvSpPr>
        <p:spPr>
          <a:xfrm>
            <a:off x="838200" y="1409007"/>
            <a:ext cx="10515600" cy="1203564"/>
          </a:xfrm>
        </p:spPr>
        <p:txBody>
          <a:bodyPr>
            <a:normAutofit/>
          </a:bodyPr>
          <a:lstStyle/>
          <a:p>
            <a:r>
              <a:rPr lang="it-IT" dirty="0"/>
              <a:t>Contenuti</a:t>
            </a:r>
            <a:endParaRPr lang="cs-CZ" dirty="0"/>
          </a:p>
        </p:txBody>
      </p:sp>
      <p:sp>
        <p:nvSpPr>
          <p:cNvPr id="3" name="Segnaposto contenuto 2">
            <a:extLst>
              <a:ext uri="{FF2B5EF4-FFF2-40B4-BE49-F238E27FC236}">
                <a16:creationId xmlns:a16="http://schemas.microsoft.com/office/drawing/2014/main" id="{DB8AF871-81CD-4E17-B154-BD621034DDBE}"/>
              </a:ext>
            </a:extLst>
          </p:cNvPr>
          <p:cNvSpPr>
            <a:spLocks noGrp="1"/>
          </p:cNvSpPr>
          <p:nvPr>
            <p:ph idx="1"/>
          </p:nvPr>
        </p:nvSpPr>
        <p:spPr>
          <a:xfrm>
            <a:off x="838200" y="2861953"/>
            <a:ext cx="10515600" cy="3315010"/>
          </a:xfrm>
        </p:spPr>
        <p:txBody>
          <a:bodyPr>
            <a:normAutofit/>
          </a:bodyPr>
          <a:lstStyle/>
          <a:p>
            <a:pPr marL="514350" indent="-514350">
              <a:buFont typeface="+mj-lt"/>
              <a:buAutoNum type="arabicPeriod"/>
            </a:pPr>
            <a:r>
              <a:rPr lang="it-IT" dirty="0"/>
              <a:t>L’ errore: alcuni concetti chiave</a:t>
            </a:r>
          </a:p>
          <a:p>
            <a:pPr marL="514350" indent="-514350">
              <a:buFont typeface="+mj-lt"/>
              <a:buAutoNum type="arabicPeriod"/>
            </a:pPr>
            <a:r>
              <a:rPr lang="it-IT" dirty="0"/>
              <a:t>Oggetto, obiettivi e prospettiva di analisi</a:t>
            </a:r>
          </a:p>
          <a:p>
            <a:pPr marL="514350" indent="-514350">
              <a:buFont typeface="+mj-lt"/>
              <a:buAutoNum type="arabicPeriod"/>
            </a:pPr>
            <a:r>
              <a:rPr lang="it-IT" dirty="0"/>
              <a:t>Il corpus di lavoro e gli informanti</a:t>
            </a:r>
          </a:p>
          <a:p>
            <a:pPr marL="514350" indent="-514350">
              <a:buFont typeface="+mj-lt"/>
              <a:buAutoNum type="arabicPeriod"/>
            </a:pPr>
            <a:r>
              <a:rPr lang="it-IT" dirty="0"/>
              <a:t>Il sistema di annotazione e l’elaborazione dei dati</a:t>
            </a:r>
          </a:p>
          <a:p>
            <a:pPr marL="514350" indent="-514350">
              <a:buFont typeface="+mj-lt"/>
              <a:buAutoNum type="arabicPeriod"/>
            </a:pPr>
            <a:r>
              <a:rPr lang="it-IT" dirty="0"/>
              <a:t>Risultati dell’analisi e riflessioni</a:t>
            </a:r>
          </a:p>
          <a:p>
            <a:pPr marL="514350" indent="-514350">
              <a:buFont typeface="+mj-lt"/>
              <a:buAutoNum type="arabicPeriod"/>
            </a:pPr>
            <a:r>
              <a:rPr lang="it-IT" dirty="0"/>
              <a:t>Prospettive per una nuova «maturazione»</a:t>
            </a:r>
          </a:p>
        </p:txBody>
      </p:sp>
      <p:pic>
        <p:nvPicPr>
          <p:cNvPr id="4" name="Immagine 3">
            <a:extLst>
              <a:ext uri="{FF2B5EF4-FFF2-40B4-BE49-F238E27FC236}">
                <a16:creationId xmlns:a16="http://schemas.microsoft.com/office/drawing/2014/main" id="{A84563F4-8B90-4F88-8047-7C40053B2D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683823" cy="1409007"/>
          </a:xfrm>
          <a:prstGeom prst="rect">
            <a:avLst/>
          </a:prstGeom>
        </p:spPr>
      </p:pic>
    </p:spTree>
    <p:extLst>
      <p:ext uri="{BB962C8B-B14F-4D97-AF65-F5344CB8AC3E}">
        <p14:creationId xmlns:p14="http://schemas.microsoft.com/office/powerpoint/2010/main" val="2718713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C9D921-88A7-83A5-BF9C-99C6F4100793}"/>
              </a:ext>
            </a:extLst>
          </p:cNvPr>
          <p:cNvSpPr>
            <a:spLocks noGrp="1"/>
          </p:cNvSpPr>
          <p:nvPr>
            <p:ph type="title"/>
          </p:nvPr>
        </p:nvSpPr>
        <p:spPr/>
        <p:txBody>
          <a:bodyPr/>
          <a:lstStyle/>
          <a:p>
            <a:r>
              <a:rPr lang="it-IT" dirty="0"/>
              <a:t> </a:t>
            </a:r>
          </a:p>
        </p:txBody>
      </p:sp>
      <p:sp>
        <p:nvSpPr>
          <p:cNvPr id="4" name="Titolo 1">
            <a:extLst>
              <a:ext uri="{FF2B5EF4-FFF2-40B4-BE49-F238E27FC236}">
                <a16:creationId xmlns:a16="http://schemas.microsoft.com/office/drawing/2014/main" id="{44741C30-89CE-EA0F-BFF6-C738CD9BCA1D}"/>
              </a:ext>
            </a:extLst>
          </p:cNvPr>
          <p:cNvSpPr txBox="1">
            <a:spLocks/>
          </p:cNvSpPr>
          <p:nvPr/>
        </p:nvSpPr>
        <p:spPr>
          <a:xfrm>
            <a:off x="2446316" y="365125"/>
            <a:ext cx="890748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dirty="0"/>
              <a:t>5.3 Fenomeni linguistici nel particolare. Legami logici e linguistici (2). Verso la gestione dell’informazione.</a:t>
            </a:r>
          </a:p>
        </p:txBody>
      </p:sp>
      <p:pic>
        <p:nvPicPr>
          <p:cNvPr id="5" name="Immagine 4">
            <a:extLst>
              <a:ext uri="{FF2B5EF4-FFF2-40B4-BE49-F238E27FC236}">
                <a16:creationId xmlns:a16="http://schemas.microsoft.com/office/drawing/2014/main" id="{1B7A9878-4875-370D-28BF-5D131E0CFBA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graphicFrame>
        <p:nvGraphicFramePr>
          <p:cNvPr id="9" name="Segnaposto contenuto 8">
            <a:extLst>
              <a:ext uri="{FF2B5EF4-FFF2-40B4-BE49-F238E27FC236}">
                <a16:creationId xmlns:a16="http://schemas.microsoft.com/office/drawing/2014/main" id="{24653280-4668-054E-106A-182AD2F33BB0}"/>
              </a:ext>
            </a:extLst>
          </p:cNvPr>
          <p:cNvGraphicFramePr>
            <a:graphicFrameLocks noGrp="1"/>
          </p:cNvGraphicFramePr>
          <p:nvPr>
            <p:ph idx="1"/>
            <p:extLst>
              <p:ext uri="{D42A27DB-BD31-4B8C-83A1-F6EECF244321}">
                <p14:modId xmlns:p14="http://schemas.microsoft.com/office/powerpoint/2010/main" val="726820167"/>
              </p:ext>
            </p:extLst>
          </p:nvPr>
        </p:nvGraphicFramePr>
        <p:xfrm>
          <a:off x="838202" y="1493337"/>
          <a:ext cx="10515597" cy="4236720"/>
        </p:xfrm>
        <a:graphic>
          <a:graphicData uri="http://schemas.openxmlformats.org/drawingml/2006/table">
            <a:tbl>
              <a:tblPr firstRow="1" bandRow="1">
                <a:tableStyleId>{5C22544A-7EE6-4342-B048-85BDC9FD1C3A}</a:tableStyleId>
              </a:tblPr>
              <a:tblGrid>
                <a:gridCol w="1638299">
                  <a:extLst>
                    <a:ext uri="{9D8B030D-6E8A-4147-A177-3AD203B41FA5}">
                      <a16:colId xmlns:a16="http://schemas.microsoft.com/office/drawing/2014/main" val="1906649021"/>
                    </a:ext>
                  </a:extLst>
                </a:gridCol>
                <a:gridCol w="4136951">
                  <a:extLst>
                    <a:ext uri="{9D8B030D-6E8A-4147-A177-3AD203B41FA5}">
                      <a16:colId xmlns:a16="http://schemas.microsoft.com/office/drawing/2014/main" val="1453933365"/>
                    </a:ext>
                  </a:extLst>
                </a:gridCol>
                <a:gridCol w="2583712">
                  <a:extLst>
                    <a:ext uri="{9D8B030D-6E8A-4147-A177-3AD203B41FA5}">
                      <a16:colId xmlns:a16="http://schemas.microsoft.com/office/drawing/2014/main" val="1673504804"/>
                    </a:ext>
                  </a:extLst>
                </a:gridCol>
                <a:gridCol w="2156635">
                  <a:extLst>
                    <a:ext uri="{9D8B030D-6E8A-4147-A177-3AD203B41FA5}">
                      <a16:colId xmlns:a16="http://schemas.microsoft.com/office/drawing/2014/main" val="8010047"/>
                    </a:ext>
                  </a:extLst>
                </a:gridCol>
              </a:tblGrid>
              <a:tr h="3014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Fenomeni indagati</a:t>
                      </a:r>
                    </a:p>
                  </a:txBody>
                  <a:tcPr/>
                </a:tc>
                <a:tc>
                  <a:txBody>
                    <a:bodyPr/>
                    <a:lstStyle/>
                    <a:p>
                      <a:r>
                        <a:rPr lang="it-IT" sz="1400" dirty="0"/>
                        <a:t>Livello  sintattico</a:t>
                      </a:r>
                    </a:p>
                    <a:p>
                      <a:r>
                        <a:rPr lang="it-IT" sz="1400" dirty="0"/>
                        <a:t>Evoluzione (analisi longitudinale) ed elementi interessati</a:t>
                      </a:r>
                    </a:p>
                  </a:txBody>
                  <a:tcPr/>
                </a:tc>
                <a:tc>
                  <a:txBody>
                    <a:bodyPr/>
                    <a:lstStyle/>
                    <a:p>
                      <a:r>
                        <a:rPr lang="it-IT" sz="1400" dirty="0"/>
                        <a:t>Possibili cause</a:t>
                      </a:r>
                    </a:p>
                  </a:txBody>
                  <a:tcPr/>
                </a:tc>
                <a:tc>
                  <a:txBody>
                    <a:bodyPr/>
                    <a:lstStyle/>
                    <a:p>
                      <a:r>
                        <a:rPr lang="it-IT" sz="1400" dirty="0"/>
                        <a:t>Tipo di sistematicità</a:t>
                      </a:r>
                    </a:p>
                  </a:txBody>
                  <a:tcPr/>
                </a:tc>
                <a:extLst>
                  <a:ext uri="{0D108BD9-81ED-4DB2-BD59-A6C34878D82A}">
                    <a16:rowId xmlns:a16="http://schemas.microsoft.com/office/drawing/2014/main" val="4279351313"/>
                  </a:ext>
                </a:extLst>
              </a:tr>
              <a:tr h="565143">
                <a:tc>
                  <a:txBody>
                    <a:bodyPr/>
                    <a:lstStyle/>
                    <a:p>
                      <a:r>
                        <a:rPr lang="it-IT" sz="1400" dirty="0"/>
                        <a:t>Segni interpuntivi</a:t>
                      </a:r>
                    </a:p>
                    <a:p>
                      <a:r>
                        <a:rPr lang="it-IT" sz="1400" dirty="0"/>
                        <a:t>8,8% [A1-A2]</a:t>
                      </a:r>
                    </a:p>
                    <a:p>
                      <a:r>
                        <a:rPr lang="it-IT" sz="1400" dirty="0"/>
                        <a:t>6,9% [B1-B2]</a:t>
                      </a:r>
                    </a:p>
                    <a:p>
                      <a:r>
                        <a:rPr lang="it-IT" sz="1400" dirty="0"/>
                        <a:t>7,5% [B2-C1]</a:t>
                      </a:r>
                    </a:p>
                  </a:txBody>
                  <a:tcPr/>
                </a:tc>
                <a:tc>
                  <a:txBody>
                    <a:bodyPr/>
                    <a:lstStyle/>
                    <a:p>
                      <a:r>
                        <a:rPr lang="it-IT" sz="1400" i="1" dirty="0"/>
                        <a:t> intra-testo</a:t>
                      </a:r>
                      <a:endParaRPr lang="it-IT" sz="1400" i="0" dirty="0"/>
                    </a:p>
                    <a:p>
                      <a:r>
                        <a:rPr lang="it-IT" sz="1400" i="0" dirty="0"/>
                        <a:t>[A1-A2] scelta (circa 46%)</a:t>
                      </a:r>
                    </a:p>
                    <a:p>
                      <a:r>
                        <a:rPr lang="it-IT" sz="1400" i="0" dirty="0"/>
                        <a:t>[B1-B2] scelta </a:t>
                      </a:r>
                      <a:r>
                        <a:rPr lang="it-IT" sz="1400" i="1" dirty="0"/>
                        <a:t>&gt; </a:t>
                      </a:r>
                      <a:r>
                        <a:rPr lang="it-IT" sz="1400" i="0" dirty="0"/>
                        <a:t>aggiunta </a:t>
                      </a:r>
                      <a:r>
                        <a:rPr lang="it-IT" sz="1400" i="1" dirty="0"/>
                        <a:t>&gt; </a:t>
                      </a:r>
                      <a:r>
                        <a:rPr lang="it-IT" sz="1400" i="0" dirty="0"/>
                        <a:t>omissione</a:t>
                      </a:r>
                    </a:p>
                    <a:p>
                      <a:r>
                        <a:rPr lang="it-IT" sz="1400" i="0" dirty="0"/>
                        <a:t>[B2-C1] omissione (circa 69%)</a:t>
                      </a:r>
                    </a:p>
                    <a:p>
                      <a:endParaRPr lang="it-IT" sz="1400" i="0" dirty="0"/>
                    </a:p>
                    <a:p>
                      <a:r>
                        <a:rPr lang="it-IT" sz="1400" i="0" dirty="0"/>
                        <a:t>Virgola doppia e singola </a:t>
                      </a:r>
                      <a:r>
                        <a:rPr lang="it-IT" sz="1400" i="1" dirty="0"/>
                        <a:t>&gt; </a:t>
                      </a:r>
                      <a:r>
                        <a:rPr lang="it-IT" sz="1400" i="0" dirty="0"/>
                        <a:t>lineetta doppia e singola (per tutte le IL) :  </a:t>
                      </a:r>
                    </a:p>
                    <a:p>
                      <a:r>
                        <a:rPr lang="it-IT" sz="1400" i="0" dirty="0"/>
                        <a:t>-</a:t>
                      </a:r>
                      <a:r>
                        <a:rPr lang="it-IT" sz="1400" i="0" dirty="0" err="1"/>
                        <a:t>sovraestensione</a:t>
                      </a:r>
                      <a:r>
                        <a:rPr lang="it-IT" sz="1400" i="0" dirty="0"/>
                        <a:t> della virgola su segni di maggiore peso coesivo, </a:t>
                      </a:r>
                    </a:p>
                    <a:p>
                      <a:r>
                        <a:rPr lang="it-IT" sz="1400" i="0" dirty="0"/>
                        <a:t>- apposizioni e incisi non adeguatamente segnalati</a:t>
                      </a:r>
                    </a:p>
                    <a:p>
                      <a:r>
                        <a:rPr lang="it-IT" sz="1400" i="0" dirty="0"/>
                        <a:t>EFFETTI sulla sintassi:</a:t>
                      </a:r>
                    </a:p>
                    <a:p>
                      <a:r>
                        <a:rPr lang="it-IT" sz="1400" i="0" dirty="0"/>
                        <a:t>Sintassi frammentata</a:t>
                      </a:r>
                    </a:p>
                    <a:p>
                      <a:r>
                        <a:rPr lang="it-IT" sz="1400" i="0" dirty="0"/>
                        <a:t>Sintassi continua</a:t>
                      </a:r>
                    </a:p>
                    <a:p>
                      <a:r>
                        <a:rPr lang="it-IT" sz="1400" i="0" dirty="0"/>
                        <a:t>Sintassi non sufficientemente gerarchizzata</a:t>
                      </a:r>
                    </a:p>
                    <a:p>
                      <a:r>
                        <a:rPr lang="it-IT" sz="1400" i="0" dirty="0"/>
                        <a:t>Sintassi non legata</a:t>
                      </a:r>
                    </a:p>
                    <a:p>
                      <a:r>
                        <a:rPr lang="it-IT" sz="1400" i="0" dirty="0"/>
                        <a:t>Sintassi separata.</a:t>
                      </a:r>
                    </a:p>
                  </a:txBody>
                  <a:tcPr/>
                </a:tc>
                <a:tc>
                  <a:txBody>
                    <a:bodyPr/>
                    <a:lstStyle/>
                    <a:p>
                      <a:r>
                        <a:rPr lang="it-IT" sz="1400" b="1" dirty="0"/>
                        <a:t>Attribuibile a transfer</a:t>
                      </a:r>
                    </a:p>
                    <a:p>
                      <a:r>
                        <a:rPr lang="it-IT" sz="1400" dirty="0"/>
                        <a:t>     Attribuibile a sistema LT</a:t>
                      </a:r>
                    </a:p>
                    <a:p>
                      <a:r>
                        <a:rPr lang="it-IT" sz="1400" dirty="0"/>
                        <a:t>     (L1 a ratio sintattica)</a:t>
                      </a:r>
                    </a:p>
                    <a:p>
                      <a:endParaRPr lang="it-IT" sz="1400" dirty="0"/>
                    </a:p>
                    <a:p>
                      <a:r>
                        <a:rPr lang="it-IT" sz="1400" dirty="0">
                          <a:solidFill>
                            <a:srgbClr val="FF0000"/>
                          </a:solidFill>
                        </a:rPr>
                        <a:t>E al sistema di istruzione (!) CFR STUDIO 2022)</a:t>
                      </a:r>
                    </a:p>
                    <a:p>
                      <a:endParaRPr lang="it-IT" sz="1400" dirty="0"/>
                    </a:p>
                    <a:p>
                      <a:r>
                        <a:rPr lang="it-IT" sz="1400" dirty="0"/>
                        <a:t>anche</a:t>
                      </a:r>
                      <a:r>
                        <a:rPr lang="it-IT" sz="1400" baseline="0" dirty="0"/>
                        <a:t> </a:t>
                      </a:r>
                      <a:r>
                        <a:rPr lang="it-IT" sz="1400" b="1" baseline="0" dirty="0" err="1"/>
                        <a:t>i</a:t>
                      </a:r>
                      <a:r>
                        <a:rPr lang="it-IT" sz="1400" b="1" dirty="0" err="1"/>
                        <a:t>ntra</a:t>
                      </a:r>
                      <a:r>
                        <a:rPr lang="it-IT" sz="1400" dirty="0" err="1"/>
                        <a:t>sistemica</a:t>
                      </a:r>
                      <a:r>
                        <a:rPr lang="it-IT" sz="1400" dirty="0"/>
                        <a:t> (legata a complessità della LT e ai valori logico-sintattici e informativi dei segni  interpuntivi in LT)</a:t>
                      </a:r>
                    </a:p>
                  </a:txBody>
                  <a:tcPr/>
                </a:tc>
                <a:tc>
                  <a:txBody>
                    <a:bodyPr/>
                    <a:lstStyle/>
                    <a:p>
                      <a:r>
                        <a:rPr lang="it-IT" sz="1400" dirty="0"/>
                        <a:t>Sistematico [A1-B1]</a:t>
                      </a:r>
                    </a:p>
                    <a:p>
                      <a:r>
                        <a:rPr lang="it-IT" sz="1400" dirty="0"/>
                        <a:t>Post-sistematico (B2-C1)</a:t>
                      </a:r>
                    </a:p>
                  </a:txBody>
                  <a:tcPr/>
                </a:tc>
                <a:extLst>
                  <a:ext uri="{0D108BD9-81ED-4DB2-BD59-A6C34878D82A}">
                    <a16:rowId xmlns:a16="http://schemas.microsoft.com/office/drawing/2014/main" val="2090598682"/>
                  </a:ext>
                </a:extLst>
              </a:tr>
            </a:tbl>
          </a:graphicData>
        </a:graphic>
      </p:graphicFrame>
      <p:sp>
        <p:nvSpPr>
          <p:cNvPr id="10" name="CasellaDiTesto 9">
            <a:extLst>
              <a:ext uri="{FF2B5EF4-FFF2-40B4-BE49-F238E27FC236}">
                <a16:creationId xmlns:a16="http://schemas.microsoft.com/office/drawing/2014/main" id="{253C3CEA-1B2F-CAB8-96FF-88D06E8FF45C}"/>
              </a:ext>
            </a:extLst>
          </p:cNvPr>
          <p:cNvSpPr txBox="1"/>
          <p:nvPr/>
        </p:nvSpPr>
        <p:spPr>
          <a:xfrm>
            <a:off x="838200" y="5730057"/>
            <a:ext cx="10840453" cy="923330"/>
          </a:xfrm>
          <a:prstGeom prst="rect">
            <a:avLst/>
          </a:prstGeom>
          <a:noFill/>
        </p:spPr>
        <p:txBody>
          <a:bodyPr wrap="square" rtlCol="0">
            <a:spAutoFit/>
          </a:bodyPr>
          <a:lstStyle/>
          <a:p>
            <a:r>
              <a:rPr lang="it-IT" sz="1800" dirty="0">
                <a:solidFill>
                  <a:srgbClr val="000000"/>
                </a:solidFill>
                <a:effectLst/>
                <a:latin typeface="Times New Roman" panose="02020603050405020304" pitchFamily="18" charset="0"/>
                <a:ea typeface="Yu Mincho" panose="02020400000000000000" pitchFamily="18" charset="-128"/>
              </a:rPr>
              <a:t>In generale, gli errori riscontrati non hanno effetti sulla comprensibilità del testo ma richiedono da parte del lettore un particolare sforzo per ricostruire autonomamente le relazioni logiche e le inferenze che il segno interpuntivo utilizzato – oppure omesso – non è riuscito a veicolare. </a:t>
            </a:r>
            <a:endParaRPr lang="it-IT" dirty="0"/>
          </a:p>
        </p:txBody>
      </p:sp>
    </p:spTree>
    <p:extLst>
      <p:ext uri="{BB962C8B-B14F-4D97-AF65-F5344CB8AC3E}">
        <p14:creationId xmlns:p14="http://schemas.microsoft.com/office/powerpoint/2010/main" val="522407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1A4A25-4505-93F6-49CF-D3C2845C7ECA}"/>
              </a:ext>
            </a:extLst>
          </p:cNvPr>
          <p:cNvSpPr>
            <a:spLocks noGrp="1"/>
          </p:cNvSpPr>
          <p:nvPr>
            <p:ph type="title"/>
          </p:nvPr>
        </p:nvSpPr>
        <p:spPr>
          <a:xfrm>
            <a:off x="2827420" y="365125"/>
            <a:ext cx="8526379" cy="1325563"/>
          </a:xfrm>
        </p:spPr>
        <p:txBody>
          <a:bodyPr>
            <a:normAutofit/>
          </a:bodyPr>
          <a:lstStyle/>
          <a:p>
            <a:r>
              <a:rPr lang="it-IT" sz="3200" dirty="0"/>
              <a:t>5.3.Gli effetti degli errori con i segni interpuntivi sulla sintassi</a:t>
            </a:r>
          </a:p>
        </p:txBody>
      </p:sp>
      <p:sp>
        <p:nvSpPr>
          <p:cNvPr id="3" name="Segnaposto contenuto 2">
            <a:extLst>
              <a:ext uri="{FF2B5EF4-FFF2-40B4-BE49-F238E27FC236}">
                <a16:creationId xmlns:a16="http://schemas.microsoft.com/office/drawing/2014/main" id="{AF35FDB4-9294-1295-8E98-1FF9F95088A9}"/>
              </a:ext>
            </a:extLst>
          </p:cNvPr>
          <p:cNvSpPr>
            <a:spLocks noGrp="1"/>
          </p:cNvSpPr>
          <p:nvPr>
            <p:ph idx="1"/>
          </p:nvPr>
        </p:nvSpPr>
        <p:spPr/>
        <p:txBody>
          <a:bodyPr>
            <a:normAutofit fontScale="85000" lnSpcReduction="20000"/>
          </a:bodyPr>
          <a:lstStyle/>
          <a:p>
            <a:r>
              <a:rPr lang="it-IT" sz="2800" i="0" dirty="0"/>
              <a:t>Sintassi frammentata</a:t>
            </a:r>
          </a:p>
          <a:p>
            <a:pPr marL="0" indent="0">
              <a:buNone/>
            </a:pPr>
            <a:r>
              <a:rPr lang="it-IT" sz="1800" dirty="0">
                <a:solidFill>
                  <a:srgbClr val="000000"/>
                </a:solidFill>
                <a:effectLst/>
                <a:latin typeface="Times New Roman" panose="02020603050405020304" pitchFamily="18" charset="0"/>
                <a:ea typeface="Yu Mincho" panose="02020400000000000000" pitchFamily="18" charset="-128"/>
              </a:rPr>
              <a:t>Di fronte </a:t>
            </a:r>
            <a:r>
              <a:rPr lang="it-IT" sz="1800" dirty="0" err="1">
                <a:solidFill>
                  <a:srgbClr val="000000"/>
                </a:solidFill>
                <a:effectLst/>
                <a:latin typeface="Times New Roman" panose="02020603050405020304" pitchFamily="18" charset="0"/>
                <a:ea typeface="Yu Mincho" panose="02020400000000000000" pitchFamily="18" charset="-128"/>
              </a:rPr>
              <a:t>all</a:t>
            </a:r>
            <a:r>
              <a:rPr lang="it-IT" sz="1800" dirty="0">
                <a:solidFill>
                  <a:srgbClr val="000000"/>
                </a:solidFill>
                <a:effectLst/>
                <a:latin typeface="Times New Roman" panose="02020603050405020304" pitchFamily="18" charset="0"/>
                <a:ea typeface="Yu Mincho" panose="02020400000000000000" pitchFamily="18" charset="-128"/>
              </a:rPr>
              <a:t> soggiorno sono due stanze da letto</a:t>
            </a:r>
            <a:r>
              <a:rPr lang="it-IT" sz="1800" dirty="0">
                <a:solidFill>
                  <a:srgbClr val="000000"/>
                </a:solidFill>
                <a:effectLst/>
                <a:highlight>
                  <a:srgbClr val="D3D3D3"/>
                </a:highlight>
                <a:latin typeface="Times New Roman" panose="02020603050405020304" pitchFamily="18" charset="0"/>
                <a:ea typeface="Yu Mincho" panose="02020400000000000000" pitchFamily="18" charset="-128"/>
              </a:rPr>
              <a:t>.</a:t>
            </a:r>
            <a:r>
              <a:rPr lang="it-IT" sz="1800" dirty="0">
                <a:solidFill>
                  <a:srgbClr val="000000"/>
                </a:solidFill>
                <a:effectLst/>
                <a:latin typeface="Times New Roman" panose="02020603050405020304" pitchFamily="18" charset="0"/>
                <a:ea typeface="Yu Mincho" panose="02020400000000000000" pitchFamily="18" charset="-128"/>
              </a:rPr>
              <a:t> Una per mia sorella e l’altra per me. [1S26T02S002] </a:t>
            </a:r>
            <a:endParaRPr lang="it-IT" sz="2800" i="0" dirty="0"/>
          </a:p>
          <a:p>
            <a:r>
              <a:rPr lang="it-IT" sz="2800" i="0" dirty="0"/>
              <a:t>Sintassi continua</a:t>
            </a:r>
          </a:p>
          <a:p>
            <a:pPr marL="0" indent="0">
              <a:buNone/>
            </a:pPr>
            <a:r>
              <a:rPr lang="it-IT" sz="1800" dirty="0">
                <a:solidFill>
                  <a:srgbClr val="000000"/>
                </a:solidFill>
                <a:effectLst/>
                <a:latin typeface="Times New Roman" panose="02020603050405020304" pitchFamily="18" charset="0"/>
                <a:ea typeface="Yu Mincho" panose="02020400000000000000" pitchFamily="18" charset="-128"/>
              </a:rPr>
              <a:t>Ceniamo insieme </a:t>
            </a:r>
            <a:r>
              <a:rPr lang="it-IT" sz="1800" u="sng" dirty="0">
                <a:solidFill>
                  <a:srgbClr val="000000"/>
                </a:solidFill>
                <a:effectLst/>
                <a:latin typeface="Times New Roman" panose="02020603050405020304" pitchFamily="18" charset="0"/>
                <a:ea typeface="Yu Mincho" panose="02020400000000000000" pitchFamily="18" charset="-128"/>
              </a:rPr>
              <a:t>[,/.] poi </a:t>
            </a:r>
            <a:r>
              <a:rPr lang="it-IT" sz="1800" u="sng" dirty="0" err="1">
                <a:solidFill>
                  <a:srgbClr val="000000"/>
                </a:solidFill>
                <a:effectLst/>
                <a:latin typeface="Times New Roman" panose="02020603050405020304" pitchFamily="18" charset="0"/>
                <a:ea typeface="Yu Mincho" panose="02020400000000000000" pitchFamily="18" charset="-128"/>
              </a:rPr>
              <a:t>giocchiamo</a:t>
            </a:r>
            <a:r>
              <a:rPr lang="it-IT" sz="1800" u="sng" dirty="0">
                <a:solidFill>
                  <a:srgbClr val="000000"/>
                </a:solidFill>
                <a:effectLst/>
                <a:latin typeface="Times New Roman" panose="02020603050405020304" pitchFamily="18" charset="0"/>
                <a:ea typeface="Yu Mincho" panose="02020400000000000000" pitchFamily="18" charset="-128"/>
              </a:rPr>
              <a:t> ai </a:t>
            </a:r>
            <a:r>
              <a:rPr lang="it-IT" sz="1800" u="sng" dirty="0" err="1">
                <a:solidFill>
                  <a:srgbClr val="000000"/>
                </a:solidFill>
                <a:effectLst/>
                <a:latin typeface="Times New Roman" panose="02020603050405020304" pitchFamily="18" charset="0"/>
                <a:ea typeface="Yu Mincho" panose="02020400000000000000" pitchFamily="18" charset="-128"/>
              </a:rPr>
              <a:t>videogiocchi</a:t>
            </a:r>
            <a:r>
              <a:rPr lang="it-IT" sz="1800" u="sng" dirty="0">
                <a:solidFill>
                  <a:srgbClr val="000000"/>
                </a:solidFill>
                <a:effectLst/>
                <a:latin typeface="Times New Roman" panose="02020603050405020304" pitchFamily="18" charset="0"/>
                <a:ea typeface="Yu Mincho" panose="02020400000000000000" pitchFamily="18" charset="-128"/>
              </a:rPr>
              <a:t>.</a:t>
            </a:r>
            <a:r>
              <a:rPr lang="it-IT" sz="1800" dirty="0">
                <a:solidFill>
                  <a:srgbClr val="000000"/>
                </a:solidFill>
                <a:effectLst/>
                <a:latin typeface="Times New Roman" panose="02020603050405020304" pitchFamily="18" charset="0"/>
                <a:ea typeface="Yu Mincho" panose="02020400000000000000" pitchFamily="18" charset="-128"/>
              </a:rPr>
              <a:t> [1C22T05L002]</a:t>
            </a:r>
          </a:p>
          <a:p>
            <a:pPr marL="0" indent="0">
              <a:buNone/>
            </a:pPr>
            <a:r>
              <a:rPr lang="it-IT" sz="1800" dirty="0">
                <a:solidFill>
                  <a:srgbClr val="000000"/>
                </a:solidFill>
                <a:effectLst/>
                <a:latin typeface="Times New Roman" panose="02020603050405020304" pitchFamily="18" charset="0"/>
                <a:ea typeface="Yu Mincho" panose="02020400000000000000" pitchFamily="18" charset="-128"/>
              </a:rPr>
              <a:t>É tutto vestito di moda, ha anche i occhiali </a:t>
            </a:r>
            <a:r>
              <a:rPr lang="it-IT" sz="1800" u="sng" dirty="0">
                <a:solidFill>
                  <a:srgbClr val="000000"/>
                </a:solidFill>
                <a:effectLst/>
                <a:latin typeface="Times New Roman" panose="02020603050405020304" pitchFamily="18" charset="0"/>
                <a:ea typeface="Yu Mincho" panose="02020400000000000000" pitchFamily="18" charset="-128"/>
              </a:rPr>
              <a:t>[(] pero secondo me sono falsi [)]</a:t>
            </a:r>
            <a:r>
              <a:rPr lang="it-IT" sz="1800" dirty="0">
                <a:solidFill>
                  <a:srgbClr val="000000"/>
                </a:solidFill>
                <a:effectLst/>
                <a:latin typeface="Times New Roman" panose="02020603050405020304" pitchFamily="18" charset="0"/>
                <a:ea typeface="Yu Mincho" panose="02020400000000000000" pitchFamily="18" charset="-128"/>
              </a:rPr>
              <a:t> e berretto con visiera [2C44T15S001]</a:t>
            </a:r>
            <a:endParaRPr lang="it-IT" sz="2800" i="0" dirty="0"/>
          </a:p>
          <a:p>
            <a:r>
              <a:rPr lang="it-IT" sz="2800" i="0" dirty="0"/>
              <a:t>Sintassi non sufficientemente/completamente gerarchizzata</a:t>
            </a:r>
          </a:p>
          <a:p>
            <a:pPr marL="0" indent="0">
              <a:buNone/>
            </a:pPr>
            <a:r>
              <a:rPr lang="it-IT" sz="1800" dirty="0">
                <a:solidFill>
                  <a:srgbClr val="000000"/>
                </a:solidFill>
                <a:effectLst/>
                <a:latin typeface="Times New Roman" panose="02020603050405020304" pitchFamily="18" charset="0"/>
                <a:ea typeface="Yu Mincho" panose="02020400000000000000" pitchFamily="18" charset="-128"/>
              </a:rPr>
              <a:t>Il mare</a:t>
            </a:r>
            <a:r>
              <a:rPr lang="it-IT" sz="1800" u="sng" dirty="0">
                <a:solidFill>
                  <a:srgbClr val="000000"/>
                </a:solidFill>
                <a:effectLst/>
                <a:latin typeface="Times New Roman" panose="02020603050405020304" pitchFamily="18" charset="0"/>
                <a:ea typeface="Yu Mincho" panose="02020400000000000000" pitchFamily="18" charset="-128"/>
              </a:rPr>
              <a:t>, invece [,]</a:t>
            </a:r>
            <a:r>
              <a:rPr lang="it-IT" sz="1800" dirty="0">
                <a:solidFill>
                  <a:srgbClr val="000000"/>
                </a:solidFill>
                <a:effectLst/>
                <a:latin typeface="Times New Roman" panose="02020603050405020304" pitchFamily="18" charset="0"/>
                <a:ea typeface="Yu Mincho" panose="02020400000000000000" pitchFamily="18" charset="-128"/>
              </a:rPr>
              <a:t> era troppo freddo per fare dei bagni [1S12T08S002]</a:t>
            </a:r>
            <a:endParaRPr lang="it-IT" sz="2800" i="0" dirty="0"/>
          </a:p>
          <a:p>
            <a:r>
              <a:rPr lang="it-IT" sz="2800" i="0" dirty="0"/>
              <a:t>Sintassi non legata</a:t>
            </a:r>
          </a:p>
          <a:p>
            <a:pPr marL="0" indent="0">
              <a:buNone/>
            </a:pPr>
            <a:r>
              <a:rPr lang="it-IT" sz="1800" dirty="0">
                <a:solidFill>
                  <a:srgbClr val="000000"/>
                </a:solidFill>
                <a:effectLst/>
                <a:latin typeface="Times New Roman" panose="02020603050405020304" pitchFamily="18" charset="0"/>
                <a:ea typeface="Yu Mincho" panose="02020400000000000000" pitchFamily="18" charset="-128"/>
              </a:rPr>
              <a:t>Sono stata solo a un matrimonio nella mia vita</a:t>
            </a:r>
            <a:r>
              <a:rPr lang="it-IT" sz="1800" b="1" u="sng" dirty="0">
                <a:solidFill>
                  <a:srgbClr val="000000"/>
                </a:solidFill>
                <a:effectLst/>
                <a:highlight>
                  <a:srgbClr val="D3D3D3"/>
                </a:highlight>
                <a:latin typeface="Times New Roman" panose="02020603050405020304" pitchFamily="18" charset="0"/>
                <a:ea typeface="Yu Mincho" panose="02020400000000000000" pitchFamily="18" charset="-128"/>
              </a:rPr>
              <a:t>,</a:t>
            </a:r>
            <a:r>
              <a:rPr lang="it-IT" sz="1800" u="sng" dirty="0">
                <a:solidFill>
                  <a:srgbClr val="000000"/>
                </a:solidFill>
                <a:effectLst/>
                <a:latin typeface="Times New Roman" panose="02020603050405020304" pitchFamily="18" charset="0"/>
                <a:ea typeface="Yu Mincho" panose="02020400000000000000" pitchFamily="18" charset="-128"/>
              </a:rPr>
              <a:t> due anni fa al matrimonio di mia cugina.</a:t>
            </a:r>
            <a:r>
              <a:rPr lang="it-IT" sz="1800" dirty="0">
                <a:solidFill>
                  <a:srgbClr val="000000"/>
                </a:solidFill>
                <a:effectLst/>
                <a:latin typeface="Times New Roman" panose="02020603050405020304" pitchFamily="18" charset="0"/>
                <a:ea typeface="Yu Mincho" panose="02020400000000000000" pitchFamily="18" charset="-128"/>
              </a:rPr>
              <a:t> [1S08T10S001] </a:t>
            </a:r>
            <a:r>
              <a:rPr lang="it-IT" sz="1800" i="1" dirty="0">
                <a:solidFill>
                  <a:srgbClr val="000000"/>
                </a:solidFill>
                <a:effectLst/>
                <a:latin typeface="Times New Roman" panose="02020603050405020304" pitchFamily="18" charset="0"/>
                <a:ea typeface="Yu Mincho" panose="02020400000000000000" pitchFamily="18" charset="-128"/>
              </a:rPr>
              <a:t>due punti</a:t>
            </a:r>
          </a:p>
          <a:p>
            <a:pPr marL="0" indent="0">
              <a:buNone/>
            </a:pPr>
            <a:r>
              <a:rPr lang="it-IT" sz="1800" dirty="0">
                <a:solidFill>
                  <a:srgbClr val="000000"/>
                </a:solidFill>
                <a:effectLst/>
                <a:latin typeface="Times New Roman" panose="02020603050405020304" pitchFamily="18" charset="0"/>
                <a:ea typeface="Yu Mincho" panose="02020400000000000000" pitchFamily="18" charset="-128"/>
              </a:rPr>
              <a:t>Molta gente piace sciare in inverno ma io no </a:t>
            </a:r>
            <a:r>
              <a:rPr lang="it-IT" sz="1800" b="1" u="sng" dirty="0">
                <a:solidFill>
                  <a:srgbClr val="000000"/>
                </a:solidFill>
                <a:effectLst/>
                <a:highlight>
                  <a:srgbClr val="D3D3D3"/>
                </a:highlight>
                <a:latin typeface="Times New Roman" panose="02020603050405020304" pitchFamily="18" charset="0"/>
                <a:ea typeface="Yu Mincho" panose="02020400000000000000" pitchFamily="18" charset="-128"/>
              </a:rPr>
              <a:t>–</a:t>
            </a:r>
            <a:r>
              <a:rPr lang="it-IT" sz="1800" u="sng" dirty="0">
                <a:solidFill>
                  <a:srgbClr val="000000"/>
                </a:solidFill>
                <a:effectLst/>
                <a:latin typeface="Times New Roman" panose="02020603050405020304" pitchFamily="18" charset="0"/>
                <a:ea typeface="Yu Mincho" panose="02020400000000000000" pitchFamily="18" charset="-128"/>
              </a:rPr>
              <a:t> non so sciare</a:t>
            </a:r>
            <a:r>
              <a:rPr lang="it-IT" sz="1800" dirty="0">
                <a:solidFill>
                  <a:srgbClr val="000000"/>
                </a:solidFill>
                <a:effectLst/>
                <a:latin typeface="Times New Roman" panose="02020603050405020304" pitchFamily="18" charset="0"/>
                <a:ea typeface="Yu Mincho" panose="02020400000000000000" pitchFamily="18" charset="-128"/>
              </a:rPr>
              <a:t> [1C27T03L005] </a:t>
            </a:r>
            <a:r>
              <a:rPr lang="it-IT" sz="1800" i="1" dirty="0">
                <a:solidFill>
                  <a:srgbClr val="000000"/>
                </a:solidFill>
                <a:effectLst/>
                <a:latin typeface="Times New Roman" panose="02020603050405020304" pitchFamily="18" charset="0"/>
                <a:ea typeface="Yu Mincho" panose="02020400000000000000" pitchFamily="18" charset="-128"/>
              </a:rPr>
              <a:t>due punti</a:t>
            </a:r>
          </a:p>
          <a:p>
            <a:pPr marL="0" indent="0">
              <a:buNone/>
            </a:pPr>
            <a:r>
              <a:rPr lang="it-IT" sz="2100" i="0" dirty="0"/>
              <a:t>In generale, uso di virgola </a:t>
            </a:r>
            <a:r>
              <a:rPr lang="it-IT" sz="2100" i="1" dirty="0" err="1"/>
              <a:t>splice</a:t>
            </a:r>
            <a:r>
              <a:rPr lang="it-IT" sz="2100" i="1" dirty="0"/>
              <a:t>, </a:t>
            </a:r>
            <a:r>
              <a:rPr lang="it-IT" sz="2100" dirty="0"/>
              <a:t>fenomeno che accomuna i nostri apprendenti agli studenti italiani.</a:t>
            </a:r>
            <a:endParaRPr lang="it-IT" sz="2100" i="0" dirty="0"/>
          </a:p>
          <a:p>
            <a:r>
              <a:rPr lang="it-IT" sz="2800" i="0" dirty="0"/>
              <a:t>Sintassi separata</a:t>
            </a:r>
          </a:p>
          <a:p>
            <a:r>
              <a:rPr lang="it-IT" sz="1800" dirty="0">
                <a:solidFill>
                  <a:srgbClr val="000000"/>
                </a:solidFill>
                <a:effectLst/>
                <a:latin typeface="Times New Roman" panose="02020603050405020304" pitchFamily="18" charset="0"/>
                <a:ea typeface="Yu Mincho" panose="02020400000000000000" pitchFamily="18" charset="-128"/>
              </a:rPr>
              <a:t>Ma devo confessare</a:t>
            </a:r>
            <a:r>
              <a:rPr lang="it-IT" sz="1800" b="1" u="sng" dirty="0">
                <a:solidFill>
                  <a:srgbClr val="000000"/>
                </a:solidFill>
                <a:effectLst/>
                <a:highlight>
                  <a:srgbClr val="D3D3D3"/>
                </a:highlight>
                <a:latin typeface="Times New Roman" panose="02020603050405020304" pitchFamily="18" charset="0"/>
                <a:ea typeface="Yu Mincho" panose="02020400000000000000" pitchFamily="18" charset="-128"/>
              </a:rPr>
              <a:t>,</a:t>
            </a:r>
            <a:r>
              <a:rPr lang="it-IT" sz="1800" b="1" u="sng" dirty="0">
                <a:solidFill>
                  <a:srgbClr val="000000"/>
                </a:solidFill>
                <a:effectLst/>
                <a:latin typeface="Times New Roman" panose="02020603050405020304" pitchFamily="18" charset="0"/>
                <a:ea typeface="Yu Mincho" panose="02020400000000000000" pitchFamily="18" charset="-128"/>
              </a:rPr>
              <a:t> </a:t>
            </a:r>
            <a:r>
              <a:rPr lang="it-IT" sz="1800" u="sng" dirty="0">
                <a:solidFill>
                  <a:srgbClr val="000000"/>
                </a:solidFill>
                <a:effectLst/>
                <a:latin typeface="Times New Roman" panose="02020603050405020304" pitchFamily="18" charset="0"/>
                <a:ea typeface="Yu Mincho" panose="02020400000000000000" pitchFamily="18" charset="-128"/>
              </a:rPr>
              <a:t>che l’estate è meglio di tutti</a:t>
            </a:r>
            <a:r>
              <a:rPr lang="it-IT" sz="1800" dirty="0">
                <a:solidFill>
                  <a:srgbClr val="000000"/>
                </a:solidFill>
                <a:effectLst/>
                <a:latin typeface="Times New Roman" panose="02020603050405020304" pitchFamily="18" charset="0"/>
                <a:ea typeface="Yu Mincho" panose="02020400000000000000" pitchFamily="18" charset="-128"/>
              </a:rPr>
              <a:t> [1S23T03S006]</a:t>
            </a:r>
            <a:endParaRPr lang="it-IT" sz="2800" i="0" dirty="0"/>
          </a:p>
          <a:p>
            <a:endParaRPr lang="it-IT" dirty="0"/>
          </a:p>
        </p:txBody>
      </p:sp>
      <p:pic>
        <p:nvPicPr>
          <p:cNvPr id="4" name="Immagine 3">
            <a:extLst>
              <a:ext uri="{FF2B5EF4-FFF2-40B4-BE49-F238E27FC236}">
                <a16:creationId xmlns:a16="http://schemas.microsoft.com/office/drawing/2014/main" id="{D0CD1DEB-8A6A-25AD-DB3C-DE15EC35C05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spTree>
    <p:extLst>
      <p:ext uri="{BB962C8B-B14F-4D97-AF65-F5344CB8AC3E}">
        <p14:creationId xmlns:p14="http://schemas.microsoft.com/office/powerpoint/2010/main" val="2646257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54DDA0-2AEA-CF4C-D559-30F55DFA2B7B}"/>
              </a:ext>
            </a:extLst>
          </p:cNvPr>
          <p:cNvSpPr>
            <a:spLocks noGrp="1"/>
          </p:cNvSpPr>
          <p:nvPr>
            <p:ph type="title"/>
          </p:nvPr>
        </p:nvSpPr>
        <p:spPr>
          <a:xfrm>
            <a:off x="2588217" y="365125"/>
            <a:ext cx="8765583" cy="1325563"/>
          </a:xfrm>
        </p:spPr>
        <p:txBody>
          <a:bodyPr>
            <a:normAutofit fontScale="90000"/>
          </a:bodyPr>
          <a:lstStyle/>
          <a:p>
            <a:r>
              <a:rPr lang="it-IT" sz="4400" dirty="0"/>
              <a:t>5.3 Fenomeni linguistici nel particolare. Concordanza dei modi e dei tempi verbali</a:t>
            </a:r>
            <a:endParaRPr lang="it-IT" dirty="0"/>
          </a:p>
        </p:txBody>
      </p:sp>
      <p:graphicFrame>
        <p:nvGraphicFramePr>
          <p:cNvPr id="5" name="Segnaposto contenuto 4">
            <a:extLst>
              <a:ext uri="{FF2B5EF4-FFF2-40B4-BE49-F238E27FC236}">
                <a16:creationId xmlns:a16="http://schemas.microsoft.com/office/drawing/2014/main" id="{C0E9F948-BC27-9E5E-D368-6F50CBE4585F}"/>
              </a:ext>
            </a:extLst>
          </p:cNvPr>
          <p:cNvGraphicFramePr>
            <a:graphicFrameLocks noGrp="1"/>
          </p:cNvGraphicFramePr>
          <p:nvPr>
            <p:ph idx="1"/>
            <p:extLst>
              <p:ext uri="{D42A27DB-BD31-4B8C-83A1-F6EECF244321}">
                <p14:modId xmlns:p14="http://schemas.microsoft.com/office/powerpoint/2010/main" val="576807440"/>
              </p:ext>
            </p:extLst>
          </p:nvPr>
        </p:nvGraphicFramePr>
        <p:xfrm>
          <a:off x="838203" y="1555213"/>
          <a:ext cx="10515597" cy="5150954"/>
        </p:xfrm>
        <a:graphic>
          <a:graphicData uri="http://schemas.openxmlformats.org/drawingml/2006/table">
            <a:tbl>
              <a:tblPr firstRow="1" bandRow="1">
                <a:tableStyleId>{5C22544A-7EE6-4342-B048-85BDC9FD1C3A}</a:tableStyleId>
              </a:tblPr>
              <a:tblGrid>
                <a:gridCol w="1638299">
                  <a:extLst>
                    <a:ext uri="{9D8B030D-6E8A-4147-A177-3AD203B41FA5}">
                      <a16:colId xmlns:a16="http://schemas.microsoft.com/office/drawing/2014/main" val="244654802"/>
                    </a:ext>
                  </a:extLst>
                </a:gridCol>
                <a:gridCol w="3767887">
                  <a:extLst>
                    <a:ext uri="{9D8B030D-6E8A-4147-A177-3AD203B41FA5}">
                      <a16:colId xmlns:a16="http://schemas.microsoft.com/office/drawing/2014/main" val="2004824107"/>
                    </a:ext>
                  </a:extLst>
                </a:gridCol>
                <a:gridCol w="2952776">
                  <a:extLst>
                    <a:ext uri="{9D8B030D-6E8A-4147-A177-3AD203B41FA5}">
                      <a16:colId xmlns:a16="http://schemas.microsoft.com/office/drawing/2014/main" val="3861388090"/>
                    </a:ext>
                  </a:extLst>
                </a:gridCol>
                <a:gridCol w="2156635">
                  <a:extLst>
                    <a:ext uri="{9D8B030D-6E8A-4147-A177-3AD203B41FA5}">
                      <a16:colId xmlns:a16="http://schemas.microsoft.com/office/drawing/2014/main" val="2177931204"/>
                    </a:ext>
                  </a:extLst>
                </a:gridCol>
              </a:tblGrid>
              <a:tr h="4774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Fenomeni indagati</a:t>
                      </a:r>
                    </a:p>
                  </a:txBody>
                  <a:tcPr/>
                </a:tc>
                <a:tc>
                  <a:txBody>
                    <a:bodyPr/>
                    <a:lstStyle/>
                    <a:p>
                      <a:r>
                        <a:rPr lang="it-IT" sz="1400" dirty="0"/>
                        <a:t>Livello  sintattico</a:t>
                      </a:r>
                    </a:p>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a:t>Evoluzione (analisi longitudinale)</a:t>
                      </a:r>
                    </a:p>
                  </a:txBody>
                  <a:tcPr/>
                </a:tc>
                <a:tc>
                  <a:txBody>
                    <a:bodyPr/>
                    <a:lstStyle/>
                    <a:p>
                      <a:r>
                        <a:rPr lang="it-IT" sz="1400" dirty="0"/>
                        <a:t>Possibili cause</a:t>
                      </a:r>
                    </a:p>
                  </a:txBody>
                  <a:tcPr/>
                </a:tc>
                <a:tc>
                  <a:txBody>
                    <a:bodyPr/>
                    <a:lstStyle/>
                    <a:p>
                      <a:r>
                        <a:rPr lang="it-IT" sz="1400" dirty="0"/>
                        <a:t>Tipo di sistematicità</a:t>
                      </a:r>
                    </a:p>
                  </a:txBody>
                  <a:tcPr/>
                </a:tc>
                <a:extLst>
                  <a:ext uri="{0D108BD9-81ED-4DB2-BD59-A6C34878D82A}">
                    <a16:rowId xmlns:a16="http://schemas.microsoft.com/office/drawing/2014/main" val="4038681912"/>
                  </a:ext>
                </a:extLst>
              </a:tr>
              <a:tr h="4632794">
                <a:tc>
                  <a:txBody>
                    <a:bodyPr/>
                    <a:lstStyle/>
                    <a:p>
                      <a:r>
                        <a:rPr lang="it-IT" sz="1400" dirty="0"/>
                        <a:t>Concordanza dei modi e tempi verbali</a:t>
                      </a:r>
                    </a:p>
                    <a:p>
                      <a:r>
                        <a:rPr lang="it-IT" sz="1400" dirty="0"/>
                        <a:t>4,5% (A1-A2)</a:t>
                      </a:r>
                    </a:p>
                    <a:p>
                      <a:r>
                        <a:rPr lang="it-IT" sz="1400" dirty="0"/>
                        <a:t>5.2% (B1-B2)</a:t>
                      </a:r>
                    </a:p>
                    <a:p>
                      <a:r>
                        <a:rPr lang="it-IT" sz="1400" dirty="0"/>
                        <a:t>11.5% (B2-C1)</a:t>
                      </a:r>
                    </a:p>
                  </a:txBody>
                  <a:tcPr/>
                </a:tc>
                <a:tc>
                  <a:txBody>
                    <a:bodyPr/>
                    <a:lstStyle/>
                    <a:p>
                      <a:r>
                        <a:rPr lang="it-IT" sz="1400" i="1" dirty="0"/>
                        <a:t> Tra frasi</a:t>
                      </a:r>
                    </a:p>
                    <a:p>
                      <a:r>
                        <a:rPr lang="it-IT" sz="1400" i="1" dirty="0"/>
                        <a:t>Rapporto temporale (per tutte le IL)</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solidFill>
                            <a:srgbClr val="000000"/>
                          </a:solidFill>
                          <a:effectLst/>
                          <a:latin typeface="Times New Roman" panose="02020603050405020304" pitchFamily="18" charset="0"/>
                          <a:ea typeface="Yu Mincho" panose="02020400000000000000" pitchFamily="18" charset="-128"/>
                        </a:rPr>
                        <a:t>contemporaneità &gt; anteriorità &gt; posteriorità (e futuro-nel-passato)</a:t>
                      </a:r>
                    </a:p>
                    <a:p>
                      <a:r>
                        <a:rPr lang="it-IT" sz="1400" i="1"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i="1" dirty="0"/>
                        <a:t>A1-A2]  </a:t>
                      </a:r>
                      <a:r>
                        <a:rPr lang="it-IT" sz="1400" i="0" dirty="0"/>
                        <a:t>Selezione del tempo</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i="1" kern="1200" dirty="0">
                          <a:solidFill>
                            <a:schemeClr val="dk1"/>
                          </a:solidFill>
                          <a:effectLst/>
                          <a:latin typeface="+mn-lt"/>
                          <a:ea typeface="+mn-ea"/>
                          <a:cs typeface="+mn-cs"/>
                        </a:rPr>
                        <a:t>frasi principali e frasi coordinate &gt; completive &gt; circostanziali &gt; relative</a:t>
                      </a:r>
                      <a:endParaRPr lang="it-IT" sz="140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40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i="0" dirty="0"/>
                        <a:t>[B1-B2] Selezione del tempo </a:t>
                      </a:r>
                      <a:r>
                        <a:rPr lang="it-IT" sz="1400" i="1" dirty="0"/>
                        <a:t>// </a:t>
                      </a:r>
                      <a:r>
                        <a:rPr lang="it-IT" sz="1400" i="0" dirty="0"/>
                        <a:t>Selezione del modo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i="1" kern="1200" dirty="0">
                          <a:solidFill>
                            <a:schemeClr val="dk1"/>
                          </a:solidFill>
                          <a:effectLst/>
                          <a:latin typeface="+mn-lt"/>
                          <a:ea typeface="+mn-ea"/>
                          <a:cs typeface="+mn-cs"/>
                        </a:rPr>
                        <a:t>completive &gt; frasi principali e frasi coordinate &gt; circostanziali &gt; relative</a:t>
                      </a:r>
                      <a:endParaRPr lang="it-IT" sz="140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40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i="0" dirty="0"/>
                        <a:t>[B2-C1] Selezione del modo </a:t>
                      </a:r>
                      <a:r>
                        <a:rPr lang="it-IT" sz="1400" i="1" dirty="0"/>
                        <a:t>//</a:t>
                      </a:r>
                      <a:r>
                        <a:rPr lang="it-IT" sz="1400" i="0" dirty="0"/>
                        <a:t> Selezione del tempo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i="1" kern="1200" dirty="0">
                          <a:solidFill>
                            <a:schemeClr val="dk1"/>
                          </a:solidFill>
                          <a:effectLst/>
                          <a:latin typeface="+mn-lt"/>
                          <a:ea typeface="+mn-ea"/>
                          <a:cs typeface="+mn-cs"/>
                        </a:rPr>
                        <a:t>completive &gt; circostanziali &gt; relative &gt; frasi principali e frasi coordinate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400" i="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b="1" dirty="0"/>
                        <a:t> [</a:t>
                      </a:r>
                      <a:r>
                        <a:rPr lang="it-IT" sz="1400" dirty="0"/>
                        <a:t>B1-B2] </a:t>
                      </a:r>
                      <a:r>
                        <a:rPr lang="it-IT" sz="1400" b="1" dirty="0"/>
                        <a:t>ipercorrettismo </a:t>
                      </a:r>
                      <a:r>
                        <a:rPr lang="it-IT" sz="1400" b="0" dirty="0"/>
                        <a:t>(per uso del congiuntivo)</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4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b="1" dirty="0"/>
                        <a:t>[B1-C1] Transfer </a:t>
                      </a:r>
                      <a:r>
                        <a:rPr lang="it-IT" sz="1400" b="0" dirty="0"/>
                        <a:t>(A) riduzione del campo indicale con estensione dei tempi deittici sugli anaforici; B) </a:t>
                      </a:r>
                      <a:r>
                        <a:rPr lang="it-IT" sz="1400" b="0" dirty="0" err="1"/>
                        <a:t>sovraestensione</a:t>
                      </a:r>
                      <a:r>
                        <a:rPr lang="it-IT" sz="1400" b="0" dirty="0"/>
                        <a:t> del presente e dell’indicativo)* su altri tempi e modi verbali</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4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b="1" dirty="0" err="1"/>
                        <a:t>Intrasistemica</a:t>
                      </a:r>
                      <a:r>
                        <a:rPr lang="it-IT" sz="1400" b="1" dirty="0"/>
                        <a:t> </a:t>
                      </a:r>
                      <a:r>
                        <a:rPr lang="it-IT" sz="1400" b="0" dirty="0"/>
                        <a:t>(A)tipo di rapporto logico e temporale; B) connettivo: C) valori semantici del verbo.  Complessità del sistema verbale: possibilità di esprimere l’anteriorità con più strumenti)</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4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b="0" dirty="0"/>
                        <a:t>* ANCHE causa </a:t>
                      </a:r>
                      <a:r>
                        <a:rPr lang="it-IT" sz="1400" b="0" dirty="0" err="1"/>
                        <a:t>INTraSISTEMICA</a:t>
                      </a:r>
                      <a:r>
                        <a:rPr lang="it-IT" sz="1400" b="0" dirty="0"/>
                        <a:t>: </a:t>
                      </a:r>
                      <a:r>
                        <a:rPr lang="it-IT" sz="1400" b="0" dirty="0" err="1"/>
                        <a:t>sovraestensione</a:t>
                      </a:r>
                      <a:r>
                        <a:rPr lang="it-IT" sz="1400" b="0" dirty="0"/>
                        <a:t> del presente e dell’indicativo legata al processo </a:t>
                      </a:r>
                      <a:r>
                        <a:rPr lang="it-IT" sz="1400" b="0" dirty="0" err="1"/>
                        <a:t>acquisizionale</a:t>
                      </a:r>
                      <a:r>
                        <a:rPr lang="it-IT" sz="1400" b="0" dirty="0"/>
                        <a:t> (Banfi/Bernini 2003)</a:t>
                      </a:r>
                    </a:p>
                  </a:txBody>
                  <a:tcPr/>
                </a:tc>
                <a:tc>
                  <a:txBody>
                    <a:bodyPr/>
                    <a:lstStyle/>
                    <a:p>
                      <a:r>
                        <a:rPr lang="it-IT" sz="1400" dirty="0"/>
                        <a:t>Sistematico e post-sistematico (B2-C1)</a:t>
                      </a:r>
                    </a:p>
                  </a:txBody>
                  <a:tcPr/>
                </a:tc>
                <a:extLst>
                  <a:ext uri="{0D108BD9-81ED-4DB2-BD59-A6C34878D82A}">
                    <a16:rowId xmlns:a16="http://schemas.microsoft.com/office/drawing/2014/main" val="4125303698"/>
                  </a:ext>
                </a:extLst>
              </a:tr>
            </a:tbl>
          </a:graphicData>
        </a:graphic>
      </p:graphicFrame>
      <p:pic>
        <p:nvPicPr>
          <p:cNvPr id="4" name="Immagine 3">
            <a:extLst>
              <a:ext uri="{FF2B5EF4-FFF2-40B4-BE49-F238E27FC236}">
                <a16:creationId xmlns:a16="http://schemas.microsoft.com/office/drawing/2014/main" id="{42270978-9396-20E6-0504-3768840E979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spTree>
    <p:extLst>
      <p:ext uri="{BB962C8B-B14F-4D97-AF65-F5344CB8AC3E}">
        <p14:creationId xmlns:p14="http://schemas.microsoft.com/office/powerpoint/2010/main" val="1526822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271AF7-CA61-9D0B-2C89-D2AF3439D750}"/>
              </a:ext>
            </a:extLst>
          </p:cNvPr>
          <p:cNvSpPr>
            <a:spLocks noGrp="1"/>
          </p:cNvSpPr>
          <p:nvPr>
            <p:ph type="title"/>
          </p:nvPr>
        </p:nvSpPr>
        <p:spPr>
          <a:xfrm>
            <a:off x="3019926" y="365125"/>
            <a:ext cx="8333874" cy="1325563"/>
          </a:xfrm>
        </p:spPr>
        <p:txBody>
          <a:bodyPr/>
          <a:lstStyle/>
          <a:p>
            <a:r>
              <a:rPr lang="it-IT" dirty="0"/>
              <a:t>Prospettive</a:t>
            </a:r>
          </a:p>
        </p:txBody>
      </p:sp>
      <p:sp>
        <p:nvSpPr>
          <p:cNvPr id="3" name="Segnaposto contenuto 2">
            <a:extLst>
              <a:ext uri="{FF2B5EF4-FFF2-40B4-BE49-F238E27FC236}">
                <a16:creationId xmlns:a16="http://schemas.microsoft.com/office/drawing/2014/main" id="{B68F72F7-F88B-4C1A-87F9-843F07813BF6}"/>
              </a:ext>
            </a:extLst>
          </p:cNvPr>
          <p:cNvSpPr>
            <a:spLocks noGrp="1"/>
          </p:cNvSpPr>
          <p:nvPr>
            <p:ph idx="1"/>
          </p:nvPr>
        </p:nvSpPr>
        <p:spPr>
          <a:xfrm>
            <a:off x="838199" y="1690688"/>
            <a:ext cx="10724147" cy="4486275"/>
          </a:xfrm>
        </p:spPr>
        <p:txBody>
          <a:bodyPr>
            <a:normAutofit fontScale="77500" lnSpcReduction="20000"/>
          </a:bodyPr>
          <a:lstStyle/>
          <a:p>
            <a:pPr>
              <a:buNone/>
            </a:pPr>
            <a:r>
              <a:rPr lang="it-IT" dirty="0">
                <a:solidFill>
                  <a:srgbClr val="7030A0"/>
                </a:solidFill>
              </a:rPr>
              <a:t>A) Sviluppo e progresso dell’analisi</a:t>
            </a:r>
          </a:p>
          <a:p>
            <a:pPr>
              <a:buNone/>
            </a:pPr>
            <a:r>
              <a:rPr lang="it-IT" dirty="0"/>
              <a:t>[in corso] raccolta di nuovi testi (solo scritti in classe) per analizzare gli errori di gestione dell’informazione e eventualmente aggiornare i dati sugli errori di coesione. Sono infatti cambiati alcuni tra i fattori situazionali d’impatto sull’apprendimento: il manuale, i docenti.</a:t>
            </a:r>
          </a:p>
          <a:p>
            <a:pPr>
              <a:buNone/>
            </a:pPr>
            <a:r>
              <a:rPr lang="it-IT" dirty="0">
                <a:solidFill>
                  <a:srgbClr val="7030A0"/>
                </a:solidFill>
              </a:rPr>
              <a:t>B) Restituzione dell’analisi ai discenti. Riflettere sulla lingua per fare lingua</a:t>
            </a:r>
          </a:p>
          <a:p>
            <a:pPr>
              <a:buNone/>
            </a:pPr>
            <a:r>
              <a:rPr lang="it-IT" dirty="0"/>
              <a:t>Il corpus, i dati e i risultati dell’analisi dei dati come strumenti per educare alla coesione e sviluppare sia </a:t>
            </a:r>
            <a:r>
              <a:rPr lang="it-IT" dirty="0" err="1"/>
              <a:t>metacompetenza</a:t>
            </a:r>
            <a:r>
              <a:rPr lang="it-IT" dirty="0"/>
              <a:t> sia conoscenza. Necessità di dare validità a livello psicologico e cognitivo all’errore. Riconoscere l’errore come parte imprescindibile del percorso di apprendimento.</a:t>
            </a:r>
          </a:p>
          <a:p>
            <a:pPr>
              <a:buNone/>
            </a:pPr>
            <a:r>
              <a:rPr lang="it-IT" dirty="0"/>
              <a:t>Errori </a:t>
            </a:r>
            <a:r>
              <a:rPr lang="it-IT" dirty="0" err="1"/>
              <a:t>pre</a:t>
            </a:r>
            <a:r>
              <a:rPr lang="it-IT" dirty="0"/>
              <a:t>-sistematici e sistematici come mezzo per riconoscere la propria varietà di interlingua e, soprattutto, per misurare l’avanzamento della propria interlingua (utilità nel nutrire il senso di soddisfazione del discente).</a:t>
            </a:r>
          </a:p>
          <a:p>
            <a:pPr>
              <a:buNone/>
            </a:pPr>
            <a:r>
              <a:rPr lang="it-IT" dirty="0"/>
              <a:t>C) [in corso] </a:t>
            </a:r>
            <a:r>
              <a:rPr lang="it-IT" dirty="0">
                <a:solidFill>
                  <a:srgbClr val="7030A0"/>
                </a:solidFill>
              </a:rPr>
              <a:t>Costruzione di un corso dedicato alla scrittura, da svolgere in  autoapprendimento, con materiali costruiti sui testi e sugli errori sistematici e post-sistematici.</a:t>
            </a:r>
          </a:p>
          <a:p>
            <a:pPr>
              <a:buNone/>
            </a:pPr>
            <a:endParaRPr lang="it-IT" dirty="0"/>
          </a:p>
        </p:txBody>
      </p:sp>
      <p:pic>
        <p:nvPicPr>
          <p:cNvPr id="4" name="Immagine 3">
            <a:extLst>
              <a:ext uri="{FF2B5EF4-FFF2-40B4-BE49-F238E27FC236}">
                <a16:creationId xmlns:a16="http://schemas.microsoft.com/office/drawing/2014/main" id="{1CC6E734-64E8-365D-2051-1EA7FB453B9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spTree>
    <p:extLst>
      <p:ext uri="{BB962C8B-B14F-4D97-AF65-F5344CB8AC3E}">
        <p14:creationId xmlns:p14="http://schemas.microsoft.com/office/powerpoint/2010/main" val="4233677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956B470-F873-4A10-99F1-F73BF14EF4CD}"/>
              </a:ext>
            </a:extLst>
          </p:cNvPr>
          <p:cNvSpPr>
            <a:spLocks noGrp="1"/>
          </p:cNvSpPr>
          <p:nvPr>
            <p:ph idx="1"/>
          </p:nvPr>
        </p:nvSpPr>
        <p:spPr>
          <a:xfrm>
            <a:off x="389906" y="1282535"/>
            <a:ext cx="11412187" cy="5286707"/>
          </a:xfrm>
        </p:spPr>
        <p:txBody>
          <a:bodyPr>
            <a:normAutofit fontScale="40000" lnSpcReduction="20000"/>
          </a:bodyPr>
          <a:lstStyle/>
          <a:p>
            <a:pPr marL="0" indent="0">
              <a:buNone/>
            </a:pPr>
            <a:r>
              <a:rPr lang="it-IT" sz="2900" b="1" dirty="0"/>
              <a:t>Riferimenti bibliografici principali:</a:t>
            </a:r>
          </a:p>
          <a:p>
            <a:pPr marL="0" indent="0">
              <a:buNone/>
            </a:pPr>
            <a:r>
              <a:rPr lang="it-IT" sz="2900" cap="small" dirty="0"/>
              <a:t>Andorno</a:t>
            </a:r>
            <a:r>
              <a:rPr lang="it-IT" sz="2900" dirty="0"/>
              <a:t>, Cecilia (2018), «’Adesso ti spiego che errore hai fatto’: identificare, descrivere e spiegare gli errori per l’intervento didattico», in R. Grassi (a cura di), </a:t>
            </a:r>
            <a:r>
              <a:rPr lang="it-IT" sz="2900" i="1" dirty="0"/>
              <a:t>Il trattamento dell’errore nella classe di italiano L2: teorie e pratiche a confronto</a:t>
            </a:r>
            <a:r>
              <a:rPr lang="it-IT" sz="2900" dirty="0"/>
              <a:t>, Firenze, Franco </a:t>
            </a:r>
            <a:r>
              <a:rPr lang="it-IT" sz="2900" dirty="0" err="1"/>
              <a:t>Cesati</a:t>
            </a:r>
            <a:r>
              <a:rPr lang="it-IT" sz="2900" dirty="0"/>
              <a:t> Editore.</a:t>
            </a:r>
          </a:p>
          <a:p>
            <a:pPr marL="0" indent="0">
              <a:buNone/>
            </a:pPr>
            <a:r>
              <a:rPr lang="it-IT" cap="small" dirty="0"/>
              <a:t>Andorno</a:t>
            </a:r>
            <a:r>
              <a:rPr lang="it-IT" dirty="0"/>
              <a:t>, Cecilia, / </a:t>
            </a:r>
            <a:r>
              <a:rPr lang="it-IT" cap="small" dirty="0"/>
              <a:t>Rastelli,</a:t>
            </a:r>
            <a:r>
              <a:rPr lang="it-IT" dirty="0"/>
              <a:t> Stefano (2009), «Un’annotazione orientata alla ricerca </a:t>
            </a:r>
            <a:r>
              <a:rPr lang="it-IT" dirty="0" err="1"/>
              <a:t>acquisizionale</a:t>
            </a:r>
            <a:r>
              <a:rPr lang="it-IT" dirty="0"/>
              <a:t>», in C. Andorno e S. Rastelli (a cura di), </a:t>
            </a:r>
            <a:r>
              <a:rPr lang="it-IT" i="1" dirty="0"/>
              <a:t>Corpora di Italiano L2</a:t>
            </a:r>
            <a:r>
              <a:rPr lang="it-IT" dirty="0"/>
              <a:t>, Perugia, Guerra </a:t>
            </a:r>
          </a:p>
          <a:p>
            <a:pPr marL="0" indent="0">
              <a:buNone/>
            </a:pPr>
            <a:r>
              <a:rPr lang="it-IT" cap="small" dirty="0">
                <a:effectLst/>
                <a:ea typeface="Times New Roman" panose="02020603050405020304" pitchFamily="18" charset="0"/>
              </a:rPr>
              <a:t>Bagna</a:t>
            </a:r>
            <a:r>
              <a:rPr lang="it-IT" dirty="0">
                <a:effectLst/>
                <a:ea typeface="Times New Roman" panose="02020603050405020304" pitchFamily="18" charset="0"/>
              </a:rPr>
              <a:t>, Carla (2004), </a:t>
            </a:r>
            <a:r>
              <a:rPr lang="it-IT" i="1" dirty="0">
                <a:effectLst/>
                <a:ea typeface="Times New Roman" panose="02020603050405020304" pitchFamily="18" charset="0"/>
              </a:rPr>
              <a:t>La competenza quasi-bilingue/quasi-nativa. Le preposizioni in italiano L2</a:t>
            </a:r>
            <a:r>
              <a:rPr lang="it-IT" dirty="0">
                <a:effectLst/>
                <a:ea typeface="Times New Roman" panose="02020603050405020304" pitchFamily="18" charset="0"/>
              </a:rPr>
              <a:t>, Milano, Franco Angeli.</a:t>
            </a:r>
            <a:endParaRPr lang="it-IT" cap="small" dirty="0">
              <a:solidFill>
                <a:srgbClr val="000000"/>
              </a:solidFill>
              <a:effectLst/>
              <a:ea typeface="Times New Roman" panose="02020603050405020304" pitchFamily="18" charset="0"/>
            </a:endParaRPr>
          </a:p>
          <a:p>
            <a:pPr marL="0" indent="0">
              <a:buNone/>
            </a:pPr>
            <a:r>
              <a:rPr lang="it-IT" sz="2900" cap="small" dirty="0">
                <a:solidFill>
                  <a:srgbClr val="000000"/>
                </a:solidFill>
                <a:effectLst/>
                <a:ea typeface="Times New Roman" panose="02020603050405020304" pitchFamily="18" charset="0"/>
              </a:rPr>
              <a:t>Banfi,</a:t>
            </a:r>
            <a:r>
              <a:rPr lang="it-IT" sz="2900" dirty="0">
                <a:solidFill>
                  <a:srgbClr val="000000"/>
                </a:solidFill>
                <a:effectLst/>
                <a:ea typeface="Times New Roman" panose="02020603050405020304" pitchFamily="18" charset="0"/>
              </a:rPr>
              <a:t> Emanuele / </a:t>
            </a:r>
            <a:r>
              <a:rPr lang="it-IT" sz="2900" cap="small" dirty="0">
                <a:solidFill>
                  <a:srgbClr val="000000"/>
                </a:solidFill>
                <a:effectLst/>
                <a:ea typeface="Times New Roman" panose="02020603050405020304" pitchFamily="18" charset="0"/>
              </a:rPr>
              <a:t>Bernini,</a:t>
            </a:r>
            <a:r>
              <a:rPr lang="it-IT" sz="2900" dirty="0">
                <a:solidFill>
                  <a:srgbClr val="000000"/>
                </a:solidFill>
                <a:effectLst/>
                <a:ea typeface="Times New Roman" panose="02020603050405020304" pitchFamily="18" charset="0"/>
              </a:rPr>
              <a:t> Giuliano (2003), «Il verbo», in A. Giacalone Ramat (a cura di), </a:t>
            </a:r>
            <a:r>
              <a:rPr lang="it-IT" sz="2900" i="1" dirty="0">
                <a:solidFill>
                  <a:srgbClr val="000000"/>
                </a:solidFill>
                <a:effectLst/>
                <a:ea typeface="Times New Roman" panose="02020603050405020304" pitchFamily="18" charset="0"/>
              </a:rPr>
              <a:t>Verso l’italiano. Percorsi e strategie di acquisizione</a:t>
            </a:r>
            <a:r>
              <a:rPr lang="it-IT" sz="2900" dirty="0">
                <a:solidFill>
                  <a:srgbClr val="000000"/>
                </a:solidFill>
                <a:effectLst/>
                <a:ea typeface="Times New Roman" panose="02020603050405020304" pitchFamily="18" charset="0"/>
              </a:rPr>
              <a:t>, Roma, Carocci Editore, pp. 70-115.</a:t>
            </a:r>
            <a:endParaRPr lang="it-IT" sz="2900" dirty="0"/>
          </a:p>
          <a:p>
            <a:pPr marL="0" indent="0">
              <a:buNone/>
            </a:pPr>
            <a:r>
              <a:rPr lang="en-GB" sz="2900" cap="small" dirty="0">
                <a:effectLst/>
                <a:ea typeface="Times New Roman" panose="02020603050405020304" pitchFamily="18" charset="0"/>
              </a:rPr>
              <a:t>Bley-Vroman</a:t>
            </a:r>
            <a:r>
              <a:rPr lang="en-GB" sz="2900" dirty="0">
                <a:effectLst/>
                <a:ea typeface="Times New Roman" panose="02020603050405020304" pitchFamily="18" charset="0"/>
              </a:rPr>
              <a:t>, Robert (1983) «The comparative fallacy in interlanguage studies: the case of systematicity», in </a:t>
            </a:r>
            <a:r>
              <a:rPr lang="en-GB" sz="2900" i="1" dirty="0">
                <a:effectLst/>
                <a:ea typeface="Times New Roman" panose="02020603050405020304" pitchFamily="18" charset="0"/>
              </a:rPr>
              <a:t>Language Learning</a:t>
            </a:r>
            <a:r>
              <a:rPr lang="en-GB" sz="2900" dirty="0">
                <a:effectLst/>
                <a:ea typeface="Times New Roman" panose="02020603050405020304" pitchFamily="18" charset="0"/>
              </a:rPr>
              <a:t>, 33, pp. 1-17.</a:t>
            </a:r>
            <a:endParaRPr lang="it-IT" sz="2900" cap="small" dirty="0"/>
          </a:p>
          <a:p>
            <a:pPr marL="0" indent="0">
              <a:buNone/>
            </a:pPr>
            <a:r>
              <a:rPr lang="it-IT" sz="2900" cap="small" dirty="0" err="1"/>
              <a:t>Cattana</a:t>
            </a:r>
            <a:r>
              <a:rPr lang="it-IT" sz="2900" dirty="0"/>
              <a:t>, Anna / </a:t>
            </a:r>
            <a:r>
              <a:rPr lang="it-IT" sz="2900" cap="small" dirty="0"/>
              <a:t>Nesci</a:t>
            </a:r>
            <a:r>
              <a:rPr lang="it-IT" sz="2900" dirty="0"/>
              <a:t>, Maria Teresa (2004), </a:t>
            </a:r>
            <a:r>
              <a:rPr lang="it-IT" sz="2900" i="1" dirty="0"/>
              <a:t>Analizzare e correggere gli errori</a:t>
            </a:r>
            <a:r>
              <a:rPr lang="it-IT" sz="2900" dirty="0"/>
              <a:t>, </a:t>
            </a:r>
            <a:r>
              <a:rPr lang="it-IT" sz="2900" cap="small" dirty="0">
                <a:solidFill>
                  <a:srgbClr val="000000"/>
                </a:solidFill>
                <a:ea typeface="Times New Roman" panose="02020603050405020304" pitchFamily="18" charset="0"/>
              </a:rPr>
              <a:t>Chini</a:t>
            </a:r>
            <a:r>
              <a:rPr lang="it-IT" sz="2900" dirty="0">
                <a:solidFill>
                  <a:srgbClr val="000000"/>
                </a:solidFill>
                <a:ea typeface="Times New Roman" panose="02020603050405020304" pitchFamily="18" charset="0"/>
              </a:rPr>
              <a:t>, Marina / </a:t>
            </a:r>
            <a:r>
              <a:rPr lang="it-IT" sz="2900" cap="small" dirty="0">
                <a:solidFill>
                  <a:srgbClr val="000000"/>
                </a:solidFill>
                <a:ea typeface="Times New Roman" panose="02020603050405020304" pitchFamily="18" charset="0"/>
              </a:rPr>
              <a:t>Bosisio</a:t>
            </a:r>
            <a:r>
              <a:rPr lang="it-IT" sz="2900" dirty="0">
                <a:solidFill>
                  <a:srgbClr val="000000"/>
                </a:solidFill>
                <a:ea typeface="Times New Roman" panose="02020603050405020304" pitchFamily="18" charset="0"/>
              </a:rPr>
              <a:t>, Cristina (2014), </a:t>
            </a:r>
            <a:r>
              <a:rPr lang="it-IT" sz="2900" i="1" dirty="0">
                <a:solidFill>
                  <a:srgbClr val="000000"/>
                </a:solidFill>
                <a:ea typeface="Times New Roman" panose="02020603050405020304" pitchFamily="18" charset="0"/>
              </a:rPr>
              <a:t>Fondamenti di glottodidattica. Apprendere e insegnare le lingue oggi</a:t>
            </a:r>
            <a:r>
              <a:rPr lang="it-IT" sz="2900" dirty="0">
                <a:solidFill>
                  <a:srgbClr val="000000"/>
                </a:solidFill>
                <a:ea typeface="Times New Roman" panose="02020603050405020304" pitchFamily="18" charset="0"/>
              </a:rPr>
              <a:t>, Roma, Carocci.</a:t>
            </a:r>
          </a:p>
          <a:p>
            <a:pPr marL="0" indent="0">
              <a:buNone/>
            </a:pPr>
            <a:r>
              <a:rPr lang="it-IT" sz="2900" cap="small" dirty="0">
                <a:ea typeface="Times New Roman" panose="02020603050405020304" pitchFamily="18" charset="0"/>
              </a:rPr>
              <a:t>Chini</a:t>
            </a:r>
            <a:r>
              <a:rPr lang="it-IT" sz="2900" dirty="0">
                <a:ea typeface="Times New Roman" panose="02020603050405020304" pitchFamily="18" charset="0"/>
              </a:rPr>
              <a:t>, Marina / </a:t>
            </a:r>
            <a:r>
              <a:rPr lang="it-IT" sz="2900" cap="small" dirty="0">
                <a:ea typeface="Times New Roman" panose="02020603050405020304" pitchFamily="18" charset="0"/>
              </a:rPr>
              <a:t>Ferraris</a:t>
            </a:r>
            <a:r>
              <a:rPr lang="it-IT" sz="2900" dirty="0">
                <a:ea typeface="Times New Roman" panose="02020603050405020304" pitchFamily="18" charset="0"/>
              </a:rPr>
              <a:t>, Cristina (2003), «Aspetti della testualità», in A. Giacalone Ramat (a cura di), </a:t>
            </a:r>
            <a:r>
              <a:rPr lang="it-IT" sz="2900" i="1" dirty="0">
                <a:ea typeface="Times New Roman" panose="02020603050405020304" pitchFamily="18" charset="0"/>
              </a:rPr>
              <a:t>Verso l’italiano. Percorsi e strategie di acquisizione</a:t>
            </a:r>
            <a:r>
              <a:rPr lang="it-IT" sz="2900" dirty="0">
                <a:ea typeface="Times New Roman" panose="02020603050405020304" pitchFamily="18" charset="0"/>
              </a:rPr>
              <a:t>, Roma, Carocci, pp.179-219.</a:t>
            </a:r>
          </a:p>
          <a:p>
            <a:pPr marL="0" indent="0">
              <a:buNone/>
            </a:pPr>
            <a:r>
              <a:rPr lang="en-GB" sz="2900" cap="small" dirty="0" err="1">
                <a:solidFill>
                  <a:srgbClr val="000000"/>
                </a:solidFill>
                <a:ea typeface="Times New Roman" panose="02020603050405020304" pitchFamily="18" charset="0"/>
              </a:rPr>
              <a:t>Corder</a:t>
            </a:r>
            <a:r>
              <a:rPr lang="en-GB" sz="2900" dirty="0">
                <a:solidFill>
                  <a:srgbClr val="000000"/>
                </a:solidFill>
                <a:ea typeface="Times New Roman" panose="02020603050405020304" pitchFamily="18" charset="0"/>
              </a:rPr>
              <a:t>, Pit S. (1987), </a:t>
            </a:r>
            <a:r>
              <a:rPr lang="en-GB" sz="2900" i="1" dirty="0">
                <a:solidFill>
                  <a:srgbClr val="000000"/>
                </a:solidFill>
                <a:ea typeface="Times New Roman" panose="02020603050405020304" pitchFamily="18" charset="0"/>
              </a:rPr>
              <a:t>Error analysis and interlanguage</a:t>
            </a:r>
            <a:r>
              <a:rPr lang="en-GB" sz="2900" dirty="0">
                <a:solidFill>
                  <a:srgbClr val="000000"/>
                </a:solidFill>
                <a:ea typeface="Times New Roman" panose="02020603050405020304" pitchFamily="18" charset="0"/>
              </a:rPr>
              <a:t>, Oxford, Oxford University Press </a:t>
            </a:r>
            <a:r>
              <a:rPr lang="en-GB" sz="2900" cap="small" dirty="0">
                <a:solidFill>
                  <a:srgbClr val="000000"/>
                </a:solidFill>
                <a:ea typeface="Times New Roman" panose="02020603050405020304" pitchFamily="18" charset="0"/>
              </a:rPr>
              <a:t>(</a:t>
            </a:r>
            <a:r>
              <a:rPr lang="en-GB" sz="2900" dirty="0">
                <a:solidFill>
                  <a:srgbClr val="000000"/>
                </a:solidFill>
                <a:ea typeface="Times New Roman" panose="02020603050405020304" pitchFamily="18" charset="0"/>
              </a:rPr>
              <a:t>1</a:t>
            </a:r>
            <a:r>
              <a:rPr lang="en-GB" sz="2900" baseline="30000" dirty="0">
                <a:solidFill>
                  <a:srgbClr val="000000"/>
                </a:solidFill>
                <a:ea typeface="Times New Roman" panose="02020603050405020304" pitchFamily="18" charset="0"/>
              </a:rPr>
              <a:t>a</a:t>
            </a:r>
            <a:r>
              <a:rPr lang="en-GB" sz="2900" dirty="0">
                <a:solidFill>
                  <a:srgbClr val="000000"/>
                </a:solidFill>
                <a:ea typeface="Times New Roman" panose="02020603050405020304" pitchFamily="18" charset="0"/>
              </a:rPr>
              <a:t> ed.</a:t>
            </a:r>
            <a:r>
              <a:rPr lang="en-GB" sz="2900" cap="small" dirty="0">
                <a:solidFill>
                  <a:srgbClr val="000000"/>
                </a:solidFill>
                <a:ea typeface="Times New Roman" panose="02020603050405020304" pitchFamily="18" charset="0"/>
              </a:rPr>
              <a:t> 1981)</a:t>
            </a:r>
            <a:r>
              <a:rPr lang="en-GB" sz="2900" dirty="0">
                <a:solidFill>
                  <a:srgbClr val="000000"/>
                </a:solidFill>
                <a:ea typeface="Times New Roman" panose="02020603050405020304" pitchFamily="18" charset="0"/>
              </a:rPr>
              <a:t>. </a:t>
            </a:r>
            <a:endParaRPr lang="it-IT" sz="2900" dirty="0"/>
          </a:p>
          <a:p>
            <a:pPr marL="0" indent="0">
              <a:buNone/>
            </a:pPr>
            <a:r>
              <a:rPr lang="it-IT" sz="2900" dirty="0"/>
              <a:t>Perugia, Guerra Edizioni.</a:t>
            </a:r>
          </a:p>
          <a:p>
            <a:pPr marL="0" indent="0">
              <a:buNone/>
            </a:pPr>
            <a:r>
              <a:rPr lang="it-IT" sz="2900" cap="small" dirty="0"/>
              <a:t>De Tommaso, </a:t>
            </a:r>
            <a:r>
              <a:rPr lang="it-IT" sz="2900" dirty="0"/>
              <a:t>Valeria (2021), </a:t>
            </a:r>
            <a:r>
              <a:rPr lang="it-IT" sz="2900" i="1" dirty="0"/>
              <a:t>Errori sintattici di coesione in italiano L2. Il caso di apprendenti cechi e slovacchi,</a:t>
            </a:r>
            <a:r>
              <a:rPr lang="it-IT" sz="2900" dirty="0"/>
              <a:t> Roma, Aracne. </a:t>
            </a:r>
          </a:p>
          <a:p>
            <a:pPr marL="0" indent="0">
              <a:buNone/>
            </a:pPr>
            <a:r>
              <a:rPr lang="it-IT" sz="2900" cap="small" dirty="0">
                <a:effectLst/>
                <a:ea typeface="Times New Roman" panose="02020603050405020304" pitchFamily="18" charset="0"/>
              </a:rPr>
              <a:t>Ferrari</a:t>
            </a:r>
            <a:r>
              <a:rPr lang="it-IT" sz="2900" dirty="0">
                <a:effectLst/>
                <a:ea typeface="Times New Roman" panose="02020603050405020304" pitchFamily="18" charset="0"/>
              </a:rPr>
              <a:t>, Angela (2014), </a:t>
            </a:r>
            <a:r>
              <a:rPr lang="it-IT" sz="2900" i="1" dirty="0">
                <a:effectLst/>
                <a:ea typeface="Times New Roman" panose="02020603050405020304" pitchFamily="18" charset="0"/>
              </a:rPr>
              <a:t>Linguistica del testo. Principi, fenomeni, strutture</a:t>
            </a:r>
            <a:r>
              <a:rPr lang="it-IT" sz="2900" dirty="0">
                <a:effectLst/>
                <a:ea typeface="Times New Roman" panose="02020603050405020304" pitchFamily="18" charset="0"/>
              </a:rPr>
              <a:t>,</a:t>
            </a:r>
            <a:r>
              <a:rPr lang="it-IT" sz="2900" i="1" dirty="0">
                <a:effectLst/>
                <a:ea typeface="Times New Roman" panose="02020603050405020304" pitchFamily="18" charset="0"/>
              </a:rPr>
              <a:t> </a:t>
            </a:r>
            <a:r>
              <a:rPr lang="it-IT" sz="2900" dirty="0">
                <a:effectLst/>
                <a:ea typeface="Times New Roman" panose="02020603050405020304" pitchFamily="18" charset="0"/>
              </a:rPr>
              <a:t>Roma, Carocci.</a:t>
            </a:r>
            <a:endParaRPr lang="it-IT" sz="2900" cap="small" dirty="0"/>
          </a:p>
          <a:p>
            <a:pPr marL="0" indent="0">
              <a:buNone/>
            </a:pPr>
            <a:r>
              <a:rPr lang="it-IT" sz="2900" cap="small" dirty="0"/>
              <a:t>Grandi</a:t>
            </a:r>
            <a:r>
              <a:rPr lang="it-IT" sz="2900" dirty="0"/>
              <a:t>, Nicola (2015), «Le lingue naturali tra regole, eccezioni ed errori»,  in N. Grandi (a cura di), </a:t>
            </a:r>
            <a:r>
              <a:rPr lang="it-IT" sz="2900" i="1" dirty="0"/>
              <a:t>La grammatica e l’errore. Le lingue naturali tra regole, loro violazioni ed eccezioni</a:t>
            </a:r>
            <a:r>
              <a:rPr lang="it-IT" sz="2900" dirty="0"/>
              <a:t>, Bologna, </a:t>
            </a:r>
            <a:r>
              <a:rPr lang="it-IT" sz="2900" dirty="0" err="1"/>
              <a:t>Bononia</a:t>
            </a:r>
            <a:r>
              <a:rPr lang="it-IT" sz="2900" dirty="0"/>
              <a:t> </a:t>
            </a:r>
            <a:r>
              <a:rPr lang="it-IT" sz="2900" dirty="0" err="1"/>
              <a:t>University</a:t>
            </a:r>
            <a:r>
              <a:rPr lang="it-IT" sz="2900" dirty="0"/>
              <a:t> Press, pp. 7-33. </a:t>
            </a:r>
          </a:p>
          <a:p>
            <a:pPr marL="0" indent="0">
              <a:buNone/>
            </a:pPr>
            <a:r>
              <a:rPr lang="it-IT" sz="2900" cap="small" dirty="0"/>
              <a:t>Grassi</a:t>
            </a:r>
            <a:r>
              <a:rPr lang="it-IT" sz="2900" dirty="0"/>
              <a:t>, Roberta (2015), «Reazioni all’errore ed eccezioni all’inevitabilità delle regole nella Didattica delle Lingue Seconde», in N. Grandi (a cura di), </a:t>
            </a:r>
            <a:r>
              <a:rPr lang="it-IT" sz="2900" i="1" dirty="0"/>
              <a:t>La Grammatica e l’errore. Le lingue naturali tra regole, loro violazioni ed eccezioni</a:t>
            </a:r>
            <a:r>
              <a:rPr lang="it-IT" sz="2900" dirty="0"/>
              <a:t>, </a:t>
            </a:r>
            <a:r>
              <a:rPr lang="it-IT" sz="2900" dirty="0" err="1"/>
              <a:t>Bononia</a:t>
            </a:r>
            <a:r>
              <a:rPr lang="it-IT" sz="2900" dirty="0"/>
              <a:t> </a:t>
            </a:r>
            <a:r>
              <a:rPr lang="it-IT" sz="2900" dirty="0" err="1"/>
              <a:t>University</a:t>
            </a:r>
            <a:r>
              <a:rPr lang="it-IT" sz="2900" dirty="0"/>
              <a:t> Press, Bologna, pp. 177-191.</a:t>
            </a:r>
          </a:p>
          <a:p>
            <a:pPr marL="0" indent="0">
              <a:buNone/>
            </a:pPr>
            <a:r>
              <a:rPr lang="en-GB" sz="2900" cap="small" dirty="0"/>
              <a:t>Hedge</a:t>
            </a:r>
            <a:r>
              <a:rPr lang="en-GB" sz="2900" dirty="0"/>
              <a:t>, Tricia (2007), </a:t>
            </a:r>
            <a:r>
              <a:rPr lang="en-GB" sz="2900" i="1" dirty="0"/>
              <a:t>Teaching and Learning in the Language Classroom</a:t>
            </a:r>
            <a:r>
              <a:rPr lang="en-GB" sz="2900" dirty="0"/>
              <a:t>, Oxford, O</a:t>
            </a:r>
            <a:r>
              <a:rPr lang="en-GB" sz="3100" dirty="0"/>
              <a:t>xford University Press (1</a:t>
            </a:r>
            <a:r>
              <a:rPr lang="en-GB" sz="3100" baseline="30000" dirty="0"/>
              <a:t>a</a:t>
            </a:r>
            <a:r>
              <a:rPr lang="en-GB" sz="3100" dirty="0"/>
              <a:t> ed.</a:t>
            </a:r>
            <a:r>
              <a:rPr lang="en-GB" sz="3100" cap="small" dirty="0"/>
              <a:t> </a:t>
            </a:r>
            <a:r>
              <a:rPr lang="en-GB" sz="3100" dirty="0"/>
              <a:t>2000).</a:t>
            </a:r>
          </a:p>
          <a:p>
            <a:pPr marL="0" indent="0">
              <a:buNone/>
            </a:pPr>
            <a:r>
              <a:rPr lang="it-IT" sz="3100" cap="small" dirty="0">
                <a:solidFill>
                  <a:srgbClr val="000000"/>
                </a:solidFill>
                <a:effectLst/>
                <a:ea typeface="Times New Roman" panose="02020603050405020304" pitchFamily="18" charset="0"/>
              </a:rPr>
              <a:t>Pallotti,</a:t>
            </a:r>
            <a:r>
              <a:rPr lang="it-IT" sz="3100" dirty="0">
                <a:solidFill>
                  <a:srgbClr val="000000"/>
                </a:solidFill>
                <a:effectLst/>
                <a:ea typeface="Times New Roman" panose="02020603050405020304" pitchFamily="18" charset="0"/>
              </a:rPr>
              <a:t> Gabriele (</a:t>
            </a:r>
            <a:r>
              <a:rPr lang="it-IT" sz="3100" dirty="0">
                <a:effectLst/>
                <a:ea typeface="Times New Roman" panose="02020603050405020304" pitchFamily="18" charset="0"/>
              </a:rPr>
              <a:t>2012</a:t>
            </a:r>
            <a:r>
              <a:rPr lang="it-IT" sz="3100" dirty="0">
                <a:solidFill>
                  <a:srgbClr val="000000"/>
                </a:solidFill>
                <a:effectLst/>
                <a:ea typeface="Times New Roman" panose="02020603050405020304" pitchFamily="18" charset="0"/>
              </a:rPr>
              <a:t>), </a:t>
            </a:r>
            <a:r>
              <a:rPr lang="it-IT" sz="3100" i="1" dirty="0">
                <a:solidFill>
                  <a:srgbClr val="000000"/>
                </a:solidFill>
                <a:effectLst/>
                <a:ea typeface="Times New Roman" panose="02020603050405020304" pitchFamily="18" charset="0"/>
              </a:rPr>
              <a:t>La seconda lingua</a:t>
            </a:r>
            <a:r>
              <a:rPr lang="it-IT" sz="3100" dirty="0">
                <a:solidFill>
                  <a:srgbClr val="000000"/>
                </a:solidFill>
                <a:effectLst/>
                <a:ea typeface="Times New Roman" panose="02020603050405020304" pitchFamily="18" charset="0"/>
              </a:rPr>
              <a:t>, Milano, Bompiani </a:t>
            </a:r>
            <a:r>
              <a:rPr lang="it-IT" sz="3100" cap="small" dirty="0">
                <a:effectLst/>
                <a:ea typeface="Times New Roman" panose="02020603050405020304" pitchFamily="18" charset="0"/>
              </a:rPr>
              <a:t>(</a:t>
            </a:r>
            <a:r>
              <a:rPr lang="it-IT" sz="3100" dirty="0">
                <a:effectLst/>
                <a:ea typeface="Times New Roman" panose="02020603050405020304" pitchFamily="18" charset="0"/>
              </a:rPr>
              <a:t>1</a:t>
            </a:r>
            <a:r>
              <a:rPr lang="it-IT" sz="3100" baseline="30000" dirty="0">
                <a:effectLst/>
                <a:ea typeface="Times New Roman" panose="02020603050405020304" pitchFamily="18" charset="0"/>
              </a:rPr>
              <a:t>a</a:t>
            </a:r>
            <a:r>
              <a:rPr lang="it-IT" sz="3100" dirty="0">
                <a:effectLst/>
                <a:ea typeface="Times New Roman" panose="02020603050405020304" pitchFamily="18" charset="0"/>
              </a:rPr>
              <a:t> ed.</a:t>
            </a:r>
            <a:r>
              <a:rPr lang="it-IT" sz="3100" cap="small" dirty="0">
                <a:effectLst/>
                <a:ea typeface="Times New Roman" panose="02020603050405020304" pitchFamily="18" charset="0"/>
              </a:rPr>
              <a:t> 1998)</a:t>
            </a:r>
            <a:r>
              <a:rPr lang="it-IT" sz="3100" dirty="0">
                <a:solidFill>
                  <a:srgbClr val="000000"/>
                </a:solidFill>
                <a:effectLst/>
                <a:ea typeface="Times New Roman" panose="02020603050405020304" pitchFamily="18" charset="0"/>
              </a:rPr>
              <a:t>.</a:t>
            </a:r>
          </a:p>
          <a:p>
            <a:pPr marL="0" indent="0">
              <a:buNone/>
            </a:pPr>
            <a:r>
              <a:rPr lang="it-IT" sz="2900" cap="small" dirty="0">
                <a:effectLst/>
                <a:ea typeface="Times New Roman" panose="02020603050405020304" pitchFamily="18" charset="0"/>
              </a:rPr>
              <a:t>Turco,</a:t>
            </a:r>
            <a:r>
              <a:rPr lang="it-IT" sz="2900" dirty="0">
                <a:effectLst/>
                <a:ea typeface="Times New Roman" panose="02020603050405020304" pitchFamily="18" charset="0"/>
              </a:rPr>
              <a:t> Giuseppina / </a:t>
            </a:r>
            <a:r>
              <a:rPr lang="it-IT" sz="2900" cap="small" dirty="0">
                <a:effectLst/>
                <a:ea typeface="Times New Roman" panose="02020603050405020304" pitchFamily="18" charset="0"/>
              </a:rPr>
              <a:t>Voghera,</a:t>
            </a:r>
            <a:r>
              <a:rPr lang="it-IT" sz="2900" dirty="0">
                <a:effectLst/>
                <a:ea typeface="Times New Roman" panose="02020603050405020304" pitchFamily="18" charset="0"/>
              </a:rPr>
              <a:t> Miriam (2010), «From text to lexicon. </a:t>
            </a:r>
            <a:r>
              <a:rPr lang="en-GB" sz="2900" dirty="0">
                <a:effectLst/>
                <a:ea typeface="Times New Roman" panose="02020603050405020304" pitchFamily="18" charset="0"/>
              </a:rPr>
              <a:t>The annotation of pre-target structures in an Italian learner corpus», in M. </a:t>
            </a:r>
            <a:r>
              <a:rPr lang="en-GB" sz="2900" dirty="0" err="1">
                <a:effectLst/>
                <a:ea typeface="Times New Roman" panose="02020603050405020304" pitchFamily="18" charset="0"/>
              </a:rPr>
              <a:t>Moneglia</a:t>
            </a:r>
            <a:r>
              <a:rPr lang="en-GB" sz="2900" dirty="0">
                <a:effectLst/>
                <a:ea typeface="Times New Roman" panose="02020603050405020304" pitchFamily="18" charset="0"/>
              </a:rPr>
              <a:t> e A. </a:t>
            </a:r>
            <a:r>
              <a:rPr lang="en-GB" sz="2900" dirty="0" err="1">
                <a:effectLst/>
                <a:ea typeface="Times New Roman" panose="02020603050405020304" pitchFamily="18" charset="0"/>
              </a:rPr>
              <a:t>Panunzi</a:t>
            </a:r>
            <a:r>
              <a:rPr lang="en-GB" sz="2900" dirty="0">
                <a:effectLst/>
                <a:ea typeface="Times New Roman" panose="02020603050405020304" pitchFamily="18" charset="0"/>
              </a:rPr>
              <a:t> (a </a:t>
            </a:r>
            <a:r>
              <a:rPr lang="en-GB" sz="2900" dirty="0" err="1">
                <a:effectLst/>
                <a:ea typeface="Times New Roman" panose="02020603050405020304" pitchFamily="18" charset="0"/>
              </a:rPr>
              <a:t>cura</a:t>
            </a:r>
            <a:r>
              <a:rPr lang="en-GB" sz="2900" dirty="0">
                <a:effectLst/>
                <a:ea typeface="Times New Roman" panose="02020603050405020304" pitchFamily="18" charset="0"/>
              </a:rPr>
              <a:t> di), </a:t>
            </a:r>
            <a:r>
              <a:rPr lang="en-GB" sz="2900" i="1" dirty="0">
                <a:effectLst/>
                <a:ea typeface="Times New Roman" panose="02020603050405020304" pitchFamily="18" charset="0"/>
              </a:rPr>
              <a:t>Bootstrapping Information from Corpora in a Cross-linguistic Perspective</a:t>
            </a:r>
            <a:r>
              <a:rPr lang="en-GB" sz="2900" dirty="0">
                <a:effectLst/>
                <a:ea typeface="Times New Roman" panose="02020603050405020304" pitchFamily="18" charset="0"/>
              </a:rPr>
              <a:t>, Firenze, Firenze University Press, pp. 141-173.</a:t>
            </a:r>
            <a:endParaRPr lang="en-GB" sz="3000" dirty="0"/>
          </a:p>
          <a:p>
            <a:pPr marL="0" indent="0">
              <a:buNone/>
            </a:pPr>
            <a:endParaRPr lang="cs-CZ" sz="3000"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p:txBody>
      </p:sp>
      <p:pic>
        <p:nvPicPr>
          <p:cNvPr id="4" name="Immagine 3">
            <a:extLst>
              <a:ext uri="{FF2B5EF4-FFF2-40B4-BE49-F238E27FC236}">
                <a16:creationId xmlns:a16="http://schemas.microsoft.com/office/drawing/2014/main" id="{2834628E-E210-4F56-9CC7-EADDA0F2960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spTree>
    <p:extLst>
      <p:ext uri="{BB962C8B-B14F-4D97-AF65-F5344CB8AC3E}">
        <p14:creationId xmlns:p14="http://schemas.microsoft.com/office/powerpoint/2010/main" val="2337963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1C760F6-485A-401B-AD53-4BF02A3BAB19}"/>
              </a:ext>
            </a:extLst>
          </p:cNvPr>
          <p:cNvSpPr>
            <a:spLocks noGrp="1"/>
          </p:cNvSpPr>
          <p:nvPr>
            <p:ph idx="1"/>
          </p:nvPr>
        </p:nvSpPr>
        <p:spPr/>
        <p:txBody>
          <a:bodyPr>
            <a:normAutofit/>
          </a:bodyPr>
          <a:lstStyle/>
          <a:p>
            <a:pPr marL="0" indent="0" algn="ctr">
              <a:buNone/>
            </a:pPr>
            <a:r>
              <a:rPr lang="it-IT" sz="4800" dirty="0">
                <a:solidFill>
                  <a:schemeClr val="accent6">
                    <a:lumMod val="75000"/>
                  </a:schemeClr>
                </a:solidFill>
              </a:rPr>
              <a:t>GRAZIE per l’attenzione</a:t>
            </a:r>
            <a:endParaRPr lang="cs-CZ" sz="5400" dirty="0">
              <a:solidFill>
                <a:schemeClr val="accent6">
                  <a:lumMod val="75000"/>
                </a:schemeClr>
              </a:solidFill>
            </a:endParaRPr>
          </a:p>
        </p:txBody>
      </p:sp>
      <p:pic>
        <p:nvPicPr>
          <p:cNvPr id="4" name="Immagine 3">
            <a:extLst>
              <a:ext uri="{FF2B5EF4-FFF2-40B4-BE49-F238E27FC236}">
                <a16:creationId xmlns:a16="http://schemas.microsoft.com/office/drawing/2014/main" id="{132BD3C4-546D-4789-B737-C82BADDBC55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sp>
        <p:nvSpPr>
          <p:cNvPr id="5" name="CasellaDiTesto 4">
            <a:extLst>
              <a:ext uri="{FF2B5EF4-FFF2-40B4-BE49-F238E27FC236}">
                <a16:creationId xmlns:a16="http://schemas.microsoft.com/office/drawing/2014/main" id="{152C24AC-E74C-4949-9152-D3E8BF309184}"/>
              </a:ext>
            </a:extLst>
          </p:cNvPr>
          <p:cNvSpPr txBox="1"/>
          <p:nvPr/>
        </p:nvSpPr>
        <p:spPr>
          <a:xfrm rot="604899">
            <a:off x="8868888" y="1637595"/>
            <a:ext cx="914400" cy="707886"/>
          </a:xfrm>
          <a:prstGeom prst="rect">
            <a:avLst/>
          </a:prstGeom>
          <a:noFill/>
        </p:spPr>
        <p:txBody>
          <a:bodyPr wrap="square" rtlCol="0">
            <a:spAutoFit/>
          </a:bodyPr>
          <a:lstStyle/>
          <a:p>
            <a:endParaRPr lang="cs-CZ" sz="4000" dirty="0">
              <a:solidFill>
                <a:schemeClr val="accent2">
                  <a:lumMod val="75000"/>
                </a:schemeClr>
              </a:solidFill>
            </a:endParaRPr>
          </a:p>
        </p:txBody>
      </p:sp>
    </p:spTree>
    <p:extLst>
      <p:ext uri="{BB962C8B-B14F-4D97-AF65-F5344CB8AC3E}">
        <p14:creationId xmlns:p14="http://schemas.microsoft.com/office/powerpoint/2010/main" val="2747228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7A67A6-9A50-48A1-907C-05C83D337C9E}"/>
              </a:ext>
            </a:extLst>
          </p:cNvPr>
          <p:cNvSpPr>
            <a:spLocks noGrp="1"/>
          </p:cNvSpPr>
          <p:nvPr>
            <p:ph type="title"/>
          </p:nvPr>
        </p:nvSpPr>
        <p:spPr>
          <a:xfrm>
            <a:off x="2847975" y="332683"/>
            <a:ext cx="8486774" cy="1037310"/>
          </a:xfrm>
        </p:spPr>
        <p:txBody>
          <a:bodyPr>
            <a:normAutofit fontScale="90000"/>
          </a:bodyPr>
          <a:lstStyle/>
          <a:p>
            <a:r>
              <a:rPr lang="it-IT" dirty="0"/>
              <a:t>1. L’errore nell’apprendimento delle lingue</a:t>
            </a:r>
            <a:endParaRPr lang="cs-CZ" dirty="0"/>
          </a:p>
        </p:txBody>
      </p:sp>
      <p:sp>
        <p:nvSpPr>
          <p:cNvPr id="3" name="Segnaposto contenuto 2">
            <a:extLst>
              <a:ext uri="{FF2B5EF4-FFF2-40B4-BE49-F238E27FC236}">
                <a16:creationId xmlns:a16="http://schemas.microsoft.com/office/drawing/2014/main" id="{55AE07DB-0A5E-430B-A2CD-C95A245EE51F}"/>
              </a:ext>
            </a:extLst>
          </p:cNvPr>
          <p:cNvSpPr>
            <a:spLocks noGrp="1"/>
          </p:cNvSpPr>
          <p:nvPr>
            <p:ph idx="1"/>
          </p:nvPr>
        </p:nvSpPr>
        <p:spPr>
          <a:xfrm>
            <a:off x="838200" y="1695450"/>
            <a:ext cx="10515600" cy="5073485"/>
          </a:xfrm>
        </p:spPr>
        <p:txBody>
          <a:bodyPr>
            <a:normAutofit/>
          </a:bodyPr>
          <a:lstStyle/>
          <a:p>
            <a:r>
              <a:rPr lang="it-IT" sz="2400" dirty="0"/>
              <a:t>«deviazione rispetto a una norma […] tentativo di saggiare il sistema» (</a:t>
            </a:r>
            <a:r>
              <a:rPr lang="it-IT" sz="2400" dirty="0" err="1"/>
              <a:t>Cattana</a:t>
            </a:r>
            <a:r>
              <a:rPr lang="it-IT" sz="2400" dirty="0"/>
              <a:t>/Nesci 2004), frutto della conoscenza incompleta o sbagliata della lingua in fase di apprendimento (Hedge 2007).</a:t>
            </a:r>
          </a:p>
          <a:p>
            <a:r>
              <a:rPr lang="it-IT" sz="2400" dirty="0"/>
              <a:t>L’errore è prodotto inconsapevolmente mentre si applica intenzionalmente una regola del proprio sistema linguistico, non percependo la divergenza  (Grandi 2015).  Da non interpretare automaticamente in chiave psicolinguistica o cognitiva. Bley-</a:t>
            </a:r>
            <a:r>
              <a:rPr lang="it-IT" sz="2400" dirty="0" err="1"/>
              <a:t>Vroman</a:t>
            </a:r>
            <a:r>
              <a:rPr lang="it-IT" sz="2400" dirty="0"/>
              <a:t> (1983) parla di </a:t>
            </a:r>
            <a:r>
              <a:rPr lang="it-IT" sz="2400" i="1" dirty="0"/>
              <a:t>comparative </a:t>
            </a:r>
            <a:r>
              <a:rPr lang="it-IT" sz="2400" i="1" dirty="0" err="1"/>
              <a:t>fallacy</a:t>
            </a:r>
            <a:r>
              <a:rPr lang="it-IT" sz="2400" i="1" dirty="0"/>
              <a:t> : </a:t>
            </a:r>
            <a:r>
              <a:rPr lang="it-IT" sz="2400" dirty="0"/>
              <a:t>1) attribuire all’apprendente la consapevolezza dell’errore mentre è di fatto l’evidenza di una osservazione che mette a confronto due sistemi diversi; 2) la lingua target è la prospettiva giusta da cui osservare l’errore e le sistematicità di una interlingua? O lo è piuttosto l’interlingua in sé (con le sue regole)?</a:t>
            </a:r>
          </a:p>
          <a:p>
            <a:endParaRPr lang="it-IT" sz="2600" dirty="0"/>
          </a:p>
          <a:p>
            <a:endParaRPr lang="cs-CZ" dirty="0"/>
          </a:p>
        </p:txBody>
      </p:sp>
      <p:pic>
        <p:nvPicPr>
          <p:cNvPr id="4" name="Immagine 3">
            <a:extLst>
              <a:ext uri="{FF2B5EF4-FFF2-40B4-BE49-F238E27FC236}">
                <a16:creationId xmlns:a16="http://schemas.microsoft.com/office/drawing/2014/main" id="{D033BC4D-20A5-4CEA-9D39-B242646C75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683823" cy="1409007"/>
          </a:xfrm>
          <a:prstGeom prst="rect">
            <a:avLst/>
          </a:prstGeom>
        </p:spPr>
      </p:pic>
    </p:spTree>
    <p:extLst>
      <p:ext uri="{BB962C8B-B14F-4D97-AF65-F5344CB8AC3E}">
        <p14:creationId xmlns:p14="http://schemas.microsoft.com/office/powerpoint/2010/main" val="143615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DF2E9C-C006-B5D7-4F4F-114C1083E260}"/>
              </a:ext>
            </a:extLst>
          </p:cNvPr>
          <p:cNvSpPr>
            <a:spLocks noGrp="1"/>
          </p:cNvSpPr>
          <p:nvPr>
            <p:ph type="title"/>
          </p:nvPr>
        </p:nvSpPr>
        <p:spPr>
          <a:xfrm>
            <a:off x="2571750" y="365125"/>
            <a:ext cx="8782050" cy="1325563"/>
          </a:xfrm>
        </p:spPr>
        <p:txBody>
          <a:bodyPr/>
          <a:lstStyle/>
          <a:p>
            <a:r>
              <a:rPr lang="it-IT" dirty="0"/>
              <a:t> 1.L’errore nell’apprendimento delle lingue</a:t>
            </a:r>
          </a:p>
        </p:txBody>
      </p:sp>
      <p:sp>
        <p:nvSpPr>
          <p:cNvPr id="3" name="Segnaposto contenuto 2">
            <a:extLst>
              <a:ext uri="{FF2B5EF4-FFF2-40B4-BE49-F238E27FC236}">
                <a16:creationId xmlns:a16="http://schemas.microsoft.com/office/drawing/2014/main" id="{1E9FB645-6151-6B7A-279C-7A8C314EB17F}"/>
              </a:ext>
            </a:extLst>
          </p:cNvPr>
          <p:cNvSpPr>
            <a:spLocks noGrp="1"/>
          </p:cNvSpPr>
          <p:nvPr>
            <p:ph idx="1"/>
          </p:nvPr>
        </p:nvSpPr>
        <p:spPr/>
        <p:txBody>
          <a:bodyPr>
            <a:normAutofit/>
          </a:bodyPr>
          <a:lstStyle/>
          <a:p>
            <a:r>
              <a:rPr lang="it-IT" sz="2800" dirty="0"/>
              <a:t>Dall’osservazione della sistematicità degli errori è possibile ricostruire  la competenza transitoria in una lingua (</a:t>
            </a:r>
            <a:r>
              <a:rPr lang="it-IT" sz="2800" dirty="0" err="1"/>
              <a:t>Corder</a:t>
            </a:r>
            <a:r>
              <a:rPr lang="it-IT" sz="2800" dirty="0"/>
              <a:t> 1967)</a:t>
            </a:r>
          </a:p>
          <a:p>
            <a:r>
              <a:rPr lang="it-IT" dirty="0"/>
              <a:t>Strategie messe in atto; Cause.</a:t>
            </a:r>
            <a:endParaRPr lang="it-IT" sz="2800" dirty="0"/>
          </a:p>
          <a:p>
            <a:r>
              <a:rPr lang="it-IT" dirty="0"/>
              <a:t>E</a:t>
            </a:r>
            <a:r>
              <a:rPr lang="it-IT" sz="2800" dirty="0"/>
              <a:t>siste una distanza anche tra quello che può supporre un parlante nativo e quello che può spiegare l’apprendente (</a:t>
            </a:r>
            <a:r>
              <a:rPr lang="it-IT" sz="2800" dirty="0">
                <a:solidFill>
                  <a:schemeClr val="accent6">
                    <a:lumMod val="50000"/>
                  </a:schemeClr>
                </a:solidFill>
              </a:rPr>
              <a:t>Grassi 2015</a:t>
            </a:r>
            <a:r>
              <a:rPr lang="it-IT" sz="2800" dirty="0"/>
              <a:t>).</a:t>
            </a:r>
          </a:p>
          <a:p>
            <a:r>
              <a:rPr lang="it-IT" sz="2800" dirty="0"/>
              <a:t>Se reso evidente, l’errore recupera validità a livello psicologico e cognitivo (Andorno 2018).</a:t>
            </a:r>
          </a:p>
          <a:p>
            <a:pPr marL="0" indent="0">
              <a:buNone/>
            </a:pPr>
            <a:endParaRPr lang="it-IT" sz="2800" dirty="0"/>
          </a:p>
          <a:p>
            <a:endParaRPr lang="it-IT" sz="2800" dirty="0"/>
          </a:p>
          <a:p>
            <a:endParaRPr lang="it-IT" dirty="0"/>
          </a:p>
        </p:txBody>
      </p:sp>
      <p:pic>
        <p:nvPicPr>
          <p:cNvPr id="5" name="Immagine 4">
            <a:extLst>
              <a:ext uri="{FF2B5EF4-FFF2-40B4-BE49-F238E27FC236}">
                <a16:creationId xmlns:a16="http://schemas.microsoft.com/office/drawing/2014/main" id="{1C3BBC5C-88FF-3AAE-261F-F82453F7C5F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683823" cy="1409007"/>
          </a:xfrm>
          <a:prstGeom prst="rect">
            <a:avLst/>
          </a:prstGeom>
        </p:spPr>
      </p:pic>
      <p:sp>
        <p:nvSpPr>
          <p:cNvPr id="6" name="CasellaDiTesto 5">
            <a:extLst>
              <a:ext uri="{FF2B5EF4-FFF2-40B4-BE49-F238E27FC236}">
                <a16:creationId xmlns:a16="http://schemas.microsoft.com/office/drawing/2014/main" id="{8A3D1C83-9C5B-4656-813D-9E9B9C17E66F}"/>
              </a:ext>
            </a:extLst>
          </p:cNvPr>
          <p:cNvSpPr txBox="1"/>
          <p:nvPr/>
        </p:nvSpPr>
        <p:spPr>
          <a:xfrm>
            <a:off x="5245768" y="5042118"/>
            <a:ext cx="6837946" cy="1477328"/>
          </a:xfrm>
          <a:prstGeom prst="rect">
            <a:avLst/>
          </a:prstGeom>
          <a:solidFill>
            <a:schemeClr val="accent6">
              <a:lumMod val="60000"/>
              <a:lumOff val="40000"/>
            </a:schemeClr>
          </a:solidFill>
        </p:spPr>
        <p:txBody>
          <a:bodyPr wrap="square" rtlCol="0">
            <a:spAutoFit/>
          </a:bodyPr>
          <a:lstStyle/>
          <a:p>
            <a:r>
              <a:rPr lang="it-IT" dirty="0"/>
              <a:t>Lo studente che scrive </a:t>
            </a:r>
            <a:r>
              <a:rPr lang="it-IT" i="1" dirty="0"/>
              <a:t>Purtroppo non posso venire alle ultime lezioni. Però GLI voglio recuperare studiando con te</a:t>
            </a:r>
            <a:r>
              <a:rPr lang="it-IT" dirty="0"/>
              <a:t> spiega che il pronome anaforico si riferisce alla forma “alle lezioni”: il pronome è agganciato al rango sintattico del referente e non è quindi frutto di un mancato accordo di genere.</a:t>
            </a:r>
          </a:p>
        </p:txBody>
      </p:sp>
    </p:spTree>
    <p:extLst>
      <p:ext uri="{BB962C8B-B14F-4D97-AF65-F5344CB8AC3E}">
        <p14:creationId xmlns:p14="http://schemas.microsoft.com/office/powerpoint/2010/main" val="170306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0E8189-C97A-98D4-3955-73BBA9DC0EFB}"/>
              </a:ext>
            </a:extLst>
          </p:cNvPr>
          <p:cNvSpPr>
            <a:spLocks noGrp="1"/>
          </p:cNvSpPr>
          <p:nvPr>
            <p:ph type="title"/>
          </p:nvPr>
        </p:nvSpPr>
        <p:spPr>
          <a:xfrm>
            <a:off x="2683822" y="365125"/>
            <a:ext cx="8669977" cy="1325563"/>
          </a:xfrm>
        </p:spPr>
        <p:txBody>
          <a:bodyPr/>
          <a:lstStyle/>
          <a:p>
            <a:r>
              <a:rPr lang="it-IT" dirty="0"/>
              <a:t>1.1 Tipo di errore, strategie, cause</a:t>
            </a:r>
          </a:p>
        </p:txBody>
      </p:sp>
      <p:sp>
        <p:nvSpPr>
          <p:cNvPr id="3" name="Segnaposto contenuto 2">
            <a:extLst>
              <a:ext uri="{FF2B5EF4-FFF2-40B4-BE49-F238E27FC236}">
                <a16:creationId xmlns:a16="http://schemas.microsoft.com/office/drawing/2014/main" id="{326E7A20-9A2A-C287-49F3-0471A0DA612A}"/>
              </a:ext>
            </a:extLst>
          </p:cNvPr>
          <p:cNvSpPr>
            <a:spLocks noGrp="1"/>
          </p:cNvSpPr>
          <p:nvPr>
            <p:ph idx="1"/>
          </p:nvPr>
        </p:nvSpPr>
        <p:spPr>
          <a:xfrm>
            <a:off x="838200" y="1825625"/>
            <a:ext cx="10515600" cy="4667250"/>
          </a:xfrm>
        </p:spPr>
        <p:txBody>
          <a:bodyPr>
            <a:normAutofit fontScale="70000" lnSpcReduction="20000"/>
          </a:bodyPr>
          <a:lstStyle/>
          <a:p>
            <a:pPr marL="0" indent="0">
              <a:buNone/>
            </a:pPr>
            <a:r>
              <a:rPr lang="it-IT" dirty="0"/>
              <a:t>ERRORI </a:t>
            </a:r>
            <a:r>
              <a:rPr lang="it-IT" sz="2800" dirty="0"/>
              <a:t>INTRALINGUISTICI (</a:t>
            </a:r>
            <a:r>
              <a:rPr lang="it-IT" dirty="0"/>
              <a:t>o</a:t>
            </a:r>
            <a:r>
              <a:rPr lang="it-IT" sz="2800" dirty="0"/>
              <a:t> evolutivi)</a:t>
            </a:r>
          </a:p>
          <a:p>
            <a:pPr marL="0" indent="0">
              <a:buNone/>
            </a:pPr>
            <a:r>
              <a:rPr lang="it-IT" sz="1800" dirty="0">
                <a:solidFill>
                  <a:srgbClr val="000000"/>
                </a:solidFill>
                <a:effectLst/>
                <a:latin typeface="Times New Roman" panose="02020603050405020304" pitchFamily="18" charset="0"/>
                <a:ea typeface="Yu Mincho" panose="02020400000000000000" pitchFamily="18" charset="-128"/>
              </a:rPr>
              <a:t>riguardano gli errori di generalizzazione nell’applicazione di una regola, oppure una sua applicazione incompleta, o ancora sono generati dall’incapacità di capire in quali condizioni si possa applicare la regola (es </a:t>
            </a:r>
            <a:r>
              <a:rPr lang="it-IT" sz="1800" i="1" dirty="0">
                <a:solidFill>
                  <a:srgbClr val="000000"/>
                </a:solidFill>
                <a:effectLst/>
                <a:latin typeface="Times New Roman" panose="02020603050405020304" pitchFamily="18" charset="0"/>
                <a:ea typeface="Yu Mincho" panose="02020400000000000000" pitchFamily="18" charset="-128"/>
              </a:rPr>
              <a:t>*diti </a:t>
            </a:r>
            <a:r>
              <a:rPr lang="it-IT" sz="1800" dirty="0">
                <a:solidFill>
                  <a:srgbClr val="000000"/>
                </a:solidFill>
                <a:effectLst/>
                <a:latin typeface="Times New Roman" panose="02020603050405020304" pitchFamily="18" charset="0"/>
                <a:ea typeface="Yu Mincho" panose="02020400000000000000" pitchFamily="18" charset="-128"/>
              </a:rPr>
              <a:t>per </a:t>
            </a:r>
            <a:r>
              <a:rPr lang="it-IT" sz="1800" i="1" dirty="0">
                <a:solidFill>
                  <a:srgbClr val="000000"/>
                </a:solidFill>
                <a:effectLst/>
                <a:latin typeface="Times New Roman" panose="02020603050405020304" pitchFamily="18" charset="0"/>
                <a:ea typeface="Yu Mincho" panose="02020400000000000000" pitchFamily="18" charset="-128"/>
              </a:rPr>
              <a:t>dita</a:t>
            </a:r>
            <a:r>
              <a:rPr lang="it-IT" sz="1800" dirty="0">
                <a:solidFill>
                  <a:srgbClr val="000000"/>
                </a:solidFill>
                <a:effectLst/>
                <a:latin typeface="Times New Roman" panose="02020603050405020304" pitchFamily="18" charset="0"/>
                <a:ea typeface="Yu Mincho" panose="02020400000000000000" pitchFamily="18" charset="-128"/>
              </a:rPr>
              <a:t>). </a:t>
            </a:r>
            <a:endParaRPr lang="it-IT" dirty="0"/>
          </a:p>
          <a:p>
            <a:pPr marL="0" indent="0">
              <a:buNone/>
            </a:pPr>
            <a:r>
              <a:rPr lang="it-IT" dirty="0"/>
              <a:t>Ricerche nell’acquisizione della L1  e della L2, bambini L1 e apprendenti L2: regolarità nel percorso spiegabili con </a:t>
            </a:r>
            <a:r>
              <a:rPr lang="it-IT" u="sng" dirty="0"/>
              <a:t>principi esplicativi </a:t>
            </a:r>
            <a:r>
              <a:rPr lang="it-IT" dirty="0"/>
              <a:t>basati a loro volta su principi cognitivi e linguistici (o universali) validi per tutte le lingue naturali (Chini 2005). Cfr. principio di </a:t>
            </a:r>
            <a:r>
              <a:rPr lang="it-IT" dirty="0" err="1"/>
              <a:t>diagrammaticità</a:t>
            </a:r>
            <a:r>
              <a:rPr lang="it-IT" dirty="0"/>
              <a:t>, </a:t>
            </a:r>
            <a:r>
              <a:rPr lang="it-IT" i="1" dirty="0" err="1"/>
              <a:t>pragmatic</a:t>
            </a:r>
            <a:r>
              <a:rPr lang="it-IT" i="1" dirty="0"/>
              <a:t> mode VS </a:t>
            </a:r>
            <a:r>
              <a:rPr lang="it-IT" i="1" dirty="0" err="1"/>
              <a:t>syntactic</a:t>
            </a:r>
            <a:r>
              <a:rPr lang="it-IT" i="1" dirty="0"/>
              <a:t> mode</a:t>
            </a:r>
            <a:r>
              <a:rPr lang="it-IT" dirty="0"/>
              <a:t>, principio del </a:t>
            </a:r>
            <a:r>
              <a:rPr lang="it-IT" i="1" dirty="0"/>
              <a:t>focus last</a:t>
            </a:r>
            <a:r>
              <a:rPr lang="it-IT" dirty="0"/>
              <a:t>, principio semantico  del </a:t>
            </a:r>
            <a:r>
              <a:rPr lang="it-IT" i="1" dirty="0"/>
              <a:t>controller first</a:t>
            </a:r>
            <a:r>
              <a:rPr lang="it-IT" dirty="0"/>
              <a:t>, preferenza di mezzi analitici a mezzi sintetici ecc. (Giacalone Ramat 2003).</a:t>
            </a:r>
          </a:p>
          <a:p>
            <a:pPr marL="0" indent="0">
              <a:buNone/>
            </a:pPr>
            <a:r>
              <a:rPr lang="it-IT" dirty="0"/>
              <a:t>Per L’ITALIANO: Il 60%-70% degli errori sono di tipo evolutivo (studi riassunti in Chini/Bosisio 2014); la percentuale di errori attribuibili a interferenza (negativa) è ridotta. Regolarità del percorso linguistico delle interlingue verso la LT: creazione di </a:t>
            </a:r>
            <a:r>
              <a:rPr lang="it-IT" u="sng" dirty="0"/>
              <a:t>sequenze </a:t>
            </a:r>
            <a:r>
              <a:rPr lang="it-IT" u="sng" dirty="0" err="1"/>
              <a:t>acquisizionali</a:t>
            </a:r>
            <a:r>
              <a:rPr lang="it-IT" dirty="0"/>
              <a:t>;  non risulta sostanziale differenza tra le sequenze </a:t>
            </a:r>
            <a:r>
              <a:rPr lang="it-IT" dirty="0" err="1"/>
              <a:t>acquisizionali</a:t>
            </a:r>
            <a:r>
              <a:rPr lang="it-IT" dirty="0"/>
              <a:t> in apprendimento spontaneo e guidato. Da qui anche la definizione delle </a:t>
            </a:r>
            <a:r>
              <a:rPr lang="it-IT" u="sng" dirty="0"/>
              <a:t>varietà</a:t>
            </a:r>
            <a:r>
              <a:rPr lang="it-IT" dirty="0"/>
              <a:t> di interlingua – </a:t>
            </a:r>
            <a:r>
              <a:rPr lang="it-IT" dirty="0" err="1"/>
              <a:t>prebasica</a:t>
            </a:r>
            <a:r>
              <a:rPr lang="it-IT" dirty="0"/>
              <a:t>, basica, </a:t>
            </a:r>
            <a:r>
              <a:rPr lang="it-IT" dirty="0" err="1"/>
              <a:t>postbasiche</a:t>
            </a:r>
            <a:r>
              <a:rPr lang="it-IT" dirty="0"/>
              <a:t>.(Pallotti 2012).</a:t>
            </a:r>
          </a:p>
          <a:p>
            <a:pPr marL="0" indent="0">
              <a:buNone/>
            </a:pPr>
            <a:r>
              <a:rPr lang="it-IT" dirty="0"/>
              <a:t>L’errore si può spiegare alla luce delle sequenze </a:t>
            </a:r>
            <a:r>
              <a:rPr lang="it-IT" dirty="0" err="1"/>
              <a:t>acquisizionali</a:t>
            </a:r>
            <a:r>
              <a:rPr lang="it-IT" dirty="0"/>
              <a:t> o </a:t>
            </a:r>
            <a:r>
              <a:rPr lang="it-IT" dirty="0" err="1"/>
              <a:t>implicazionali</a:t>
            </a:r>
            <a:r>
              <a:rPr lang="it-IT" dirty="0"/>
              <a:t> </a:t>
            </a:r>
          </a:p>
          <a:p>
            <a:pPr marL="0" indent="0">
              <a:buNone/>
            </a:pPr>
            <a:r>
              <a:rPr lang="it-IT" dirty="0"/>
              <a:t>Tenere in conto l’alto grado di </a:t>
            </a:r>
            <a:r>
              <a:rPr lang="it-IT" dirty="0">
                <a:solidFill>
                  <a:schemeClr val="accent6">
                    <a:lumMod val="50000"/>
                  </a:schemeClr>
                </a:solidFill>
              </a:rPr>
              <a:t>variabilità (o instabilità del sistema) </a:t>
            </a:r>
            <a:r>
              <a:rPr lang="it-IT" dirty="0"/>
              <a:t>che dipende da tanti fattori: tipo di compito, tempi di pianificazione ecc.</a:t>
            </a:r>
          </a:p>
          <a:p>
            <a:pPr marL="0" indent="0">
              <a:buNone/>
            </a:pPr>
            <a:r>
              <a:rPr lang="it-IT" dirty="0"/>
              <a:t>ERRORI DI TIPO INTERLINGUISTICO: il transfer come manifestazione dell’interferenza di L1 o altre L2; distanze reali e percepite (Pallotti 2012); l’«errore pragmatico» (</a:t>
            </a:r>
            <a:r>
              <a:rPr lang="it-IT" dirty="0" err="1"/>
              <a:t>Oleksy</a:t>
            </a:r>
            <a:r>
              <a:rPr lang="it-IT" dirty="0"/>
              <a:t> 1989)</a:t>
            </a:r>
          </a:p>
          <a:p>
            <a:pPr marL="0" indent="0">
              <a:buNone/>
            </a:pPr>
            <a:endParaRPr lang="it-IT" dirty="0"/>
          </a:p>
        </p:txBody>
      </p:sp>
      <p:pic>
        <p:nvPicPr>
          <p:cNvPr id="4" name="Immagine 3">
            <a:extLst>
              <a:ext uri="{FF2B5EF4-FFF2-40B4-BE49-F238E27FC236}">
                <a16:creationId xmlns:a16="http://schemas.microsoft.com/office/drawing/2014/main" id="{CA063E3D-6853-1706-6BF9-BA1C865258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683823" cy="1409007"/>
          </a:xfrm>
          <a:prstGeom prst="rect">
            <a:avLst/>
          </a:prstGeom>
        </p:spPr>
      </p:pic>
      <p:pic>
        <p:nvPicPr>
          <p:cNvPr id="6" name="Immagine 5">
            <a:extLst>
              <a:ext uri="{FF2B5EF4-FFF2-40B4-BE49-F238E27FC236}">
                <a16:creationId xmlns:a16="http://schemas.microsoft.com/office/drawing/2014/main" id="{A366E6E1-9F53-D168-55AE-5F8DD36604AB}"/>
              </a:ext>
            </a:extLst>
          </p:cNvPr>
          <p:cNvPicPr>
            <a:picLocks noChangeAspect="1"/>
          </p:cNvPicPr>
          <p:nvPr/>
        </p:nvPicPr>
        <p:blipFill rotWithShape="1">
          <a:blip r:embed="rId3">
            <a:extLst>
              <a:ext uri="{28A0092B-C50C-407E-A947-70E740481C1C}">
                <a14:useLocalDpi xmlns:a14="http://schemas.microsoft.com/office/drawing/2010/main" val="0"/>
              </a:ext>
            </a:extLst>
          </a:blip>
          <a:srcRect l="25065" t="26621" r="22163" b="15614"/>
          <a:stretch/>
        </p:blipFill>
        <p:spPr>
          <a:xfrm>
            <a:off x="4574006" y="865763"/>
            <a:ext cx="7827974" cy="6854970"/>
          </a:xfrm>
          <a:prstGeom prst="rect">
            <a:avLst/>
          </a:prstGeom>
        </p:spPr>
      </p:pic>
      <p:sp>
        <p:nvSpPr>
          <p:cNvPr id="5" name="Ovale 4">
            <a:extLst>
              <a:ext uri="{FF2B5EF4-FFF2-40B4-BE49-F238E27FC236}">
                <a16:creationId xmlns:a16="http://schemas.microsoft.com/office/drawing/2014/main" id="{8C49CE91-26D5-4DC7-9555-5CD2DD6FCB5E}"/>
              </a:ext>
            </a:extLst>
          </p:cNvPr>
          <p:cNvSpPr/>
          <p:nvPr/>
        </p:nvSpPr>
        <p:spPr>
          <a:xfrm>
            <a:off x="7781925" y="4800600"/>
            <a:ext cx="1114425" cy="600075"/>
          </a:xfrm>
          <a:prstGeom prst="ellipse">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a:extLst>
              <a:ext uri="{FF2B5EF4-FFF2-40B4-BE49-F238E27FC236}">
                <a16:creationId xmlns:a16="http://schemas.microsoft.com/office/drawing/2014/main" id="{6534936F-A396-44A0-9378-A23DEB75E7A3}"/>
              </a:ext>
            </a:extLst>
          </p:cNvPr>
          <p:cNvSpPr/>
          <p:nvPr/>
        </p:nvSpPr>
        <p:spPr>
          <a:xfrm>
            <a:off x="6461597" y="6018212"/>
            <a:ext cx="1114425" cy="600075"/>
          </a:xfrm>
          <a:prstGeom prst="ellipse">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a:extLst>
              <a:ext uri="{FF2B5EF4-FFF2-40B4-BE49-F238E27FC236}">
                <a16:creationId xmlns:a16="http://schemas.microsoft.com/office/drawing/2014/main" id="{722AD2CD-F23A-41BB-A204-8BBCFC72176E}"/>
              </a:ext>
            </a:extLst>
          </p:cNvPr>
          <p:cNvSpPr/>
          <p:nvPr/>
        </p:nvSpPr>
        <p:spPr>
          <a:xfrm>
            <a:off x="6667500" y="2107306"/>
            <a:ext cx="2228850" cy="600075"/>
          </a:xfrm>
          <a:prstGeom prst="ellipse">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5983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98298A-7FF4-4CDA-B16B-BCDC9367B58C}"/>
              </a:ext>
            </a:extLst>
          </p:cNvPr>
          <p:cNvSpPr>
            <a:spLocks noGrp="1"/>
          </p:cNvSpPr>
          <p:nvPr>
            <p:ph type="title"/>
          </p:nvPr>
        </p:nvSpPr>
        <p:spPr>
          <a:xfrm>
            <a:off x="2952749" y="412855"/>
            <a:ext cx="8353425" cy="933758"/>
          </a:xfrm>
        </p:spPr>
        <p:txBody>
          <a:bodyPr>
            <a:normAutofit fontScale="90000"/>
          </a:bodyPr>
          <a:lstStyle/>
          <a:p>
            <a:r>
              <a:rPr lang="it-IT" dirty="0"/>
              <a:t>2. Oggetto, obiettivi e prospettiva di analisi</a:t>
            </a:r>
            <a:endParaRPr lang="cs-CZ" dirty="0"/>
          </a:p>
        </p:txBody>
      </p:sp>
      <p:sp>
        <p:nvSpPr>
          <p:cNvPr id="3" name="Segnaposto contenuto 2">
            <a:extLst>
              <a:ext uri="{FF2B5EF4-FFF2-40B4-BE49-F238E27FC236}">
                <a16:creationId xmlns:a16="http://schemas.microsoft.com/office/drawing/2014/main" id="{0CD7240D-3536-441E-9B48-ED95FCB9D57B}"/>
              </a:ext>
            </a:extLst>
          </p:cNvPr>
          <p:cNvSpPr>
            <a:spLocks noGrp="1"/>
          </p:cNvSpPr>
          <p:nvPr>
            <p:ph idx="1"/>
          </p:nvPr>
        </p:nvSpPr>
        <p:spPr>
          <a:xfrm>
            <a:off x="838200" y="1638300"/>
            <a:ext cx="10515600" cy="5015163"/>
          </a:xfrm>
        </p:spPr>
        <p:txBody>
          <a:bodyPr>
            <a:normAutofit fontScale="62500" lnSpcReduction="20000"/>
          </a:bodyPr>
          <a:lstStyle/>
          <a:p>
            <a:pPr marL="0" indent="0">
              <a:buNone/>
            </a:pPr>
            <a:r>
              <a:rPr lang="it-IT" dirty="0"/>
              <a:t>Errori sintattici nei testi scritti in italiano LS di apprendenti cechi e slovacchi (universitari).</a:t>
            </a:r>
          </a:p>
          <a:p>
            <a:pPr marL="0" indent="0">
              <a:buNone/>
            </a:pPr>
            <a:r>
              <a:rPr lang="it-IT" i="1" dirty="0"/>
              <a:t>Quali sono gli errori? Quanti? Quali possono essere le cause? Di tipo </a:t>
            </a:r>
            <a:r>
              <a:rPr lang="it-IT" i="1" dirty="0" err="1"/>
              <a:t>intrasistemico</a:t>
            </a:r>
            <a:r>
              <a:rPr lang="it-IT" i="1" dirty="0"/>
              <a:t> oppure di tipo intersistemico? Possono ritenersi </a:t>
            </a:r>
            <a:r>
              <a:rPr lang="it-IT" i="1" dirty="0" err="1"/>
              <a:t>pre</a:t>
            </a:r>
            <a:r>
              <a:rPr lang="it-IT" i="1" dirty="0"/>
              <a:t>-sistematici, sistematici o post-si</a:t>
            </a:r>
            <a:r>
              <a:rPr lang="it-IT" dirty="0"/>
              <a:t>stematici?</a:t>
            </a:r>
          </a:p>
          <a:p>
            <a:pPr marL="0" indent="0">
              <a:buNone/>
            </a:pPr>
            <a:r>
              <a:rPr lang="it-IT" dirty="0"/>
              <a:t>Non solo una prospettiva </a:t>
            </a:r>
            <a:r>
              <a:rPr lang="it-IT" dirty="0" err="1"/>
              <a:t>acquisizionale</a:t>
            </a:r>
            <a:r>
              <a:rPr lang="it-IT" dirty="0"/>
              <a:t> per conoscere gli errori. Necessità di una cornice all’interno della quale relativizzare gli errori e quindi l’utilità di aggiungere la prospettiva testuale.</a:t>
            </a:r>
          </a:p>
          <a:p>
            <a:pPr>
              <a:buNone/>
            </a:pPr>
            <a:r>
              <a:rPr lang="it-IT" dirty="0"/>
              <a:t>Il livello testuale non si aggiunge agli altri livelli della lingua, ma li affianca (Palermo 2015) poiché implica un diverso punto di osservazione. Gli enunciati e le informazioni veicolate, la </a:t>
            </a:r>
            <a:r>
              <a:rPr lang="it-IT" b="1" dirty="0"/>
              <a:t>coesione</a:t>
            </a:r>
            <a:r>
              <a:rPr lang="it-IT" dirty="0"/>
              <a:t> e la </a:t>
            </a:r>
            <a:r>
              <a:rPr lang="it-IT" b="1" dirty="0"/>
              <a:t>gestione dell’informazione,</a:t>
            </a:r>
            <a:r>
              <a:rPr lang="it-IT" dirty="0"/>
              <a:t> sono realizzati con una «rete di legami» logici e referenziali che a loro volta si realizzano utilizzando gli strumenti della grammatica di una lingua (Ferrari 2014). La sintassi riguarda proprio la combinazione di questi strumenti della grammatica. L’analisi degli errori sintattici perciò può anche spiegare in che termini la referenzialità e la coesione vengono disattese dagli apprendenti. </a:t>
            </a:r>
          </a:p>
          <a:p>
            <a:pPr>
              <a:buNone/>
            </a:pPr>
            <a:r>
              <a:rPr lang="it-IT" i="1" dirty="0"/>
              <a:t>Quale «filo» è meno tenuto? Quello che tiene la coesione o quello che tiene la gestione dell’informazione?</a:t>
            </a:r>
          </a:p>
          <a:p>
            <a:pPr>
              <a:buNone/>
            </a:pPr>
            <a:r>
              <a:rPr lang="it-IT" dirty="0"/>
              <a:t>Si ritiene che l’adozione di una prospettiva più ampia in cui leggere l’errore permetta di individuare i punti su cui costruire </a:t>
            </a:r>
            <a:r>
              <a:rPr lang="it-IT" dirty="0" err="1"/>
              <a:t>metacompetenza</a:t>
            </a:r>
            <a:r>
              <a:rPr lang="it-IT" dirty="0"/>
              <a:t> e di far emergere gli aspetti e gli elementi verso i quali guidare la riflessione di questo specifico gruppo di apprendenti.</a:t>
            </a:r>
          </a:p>
          <a:p>
            <a:pPr>
              <a:buNone/>
            </a:pPr>
            <a:r>
              <a:rPr lang="it-IT" sz="2800" cap="small" dirty="0"/>
              <a:t>__________________________________________</a:t>
            </a:r>
          </a:p>
          <a:p>
            <a:pPr>
              <a:buNone/>
            </a:pPr>
            <a:r>
              <a:rPr lang="it-IT" sz="2800" cap="small" dirty="0"/>
              <a:t>De Tommaso, </a:t>
            </a:r>
            <a:r>
              <a:rPr lang="it-IT" sz="2800" dirty="0"/>
              <a:t>Valeria (2021), </a:t>
            </a:r>
            <a:r>
              <a:rPr lang="it-IT" sz="2800" i="1" dirty="0"/>
              <a:t>Errori sintattici di coesione in italiano L2. Il caso di apprendenti cechi e slovacchi,</a:t>
            </a:r>
            <a:r>
              <a:rPr lang="it-IT" sz="2800" dirty="0"/>
              <a:t> Roma, Aracne. </a:t>
            </a:r>
            <a:endParaRPr lang="it-IT" dirty="0"/>
          </a:p>
        </p:txBody>
      </p:sp>
      <p:pic>
        <p:nvPicPr>
          <p:cNvPr id="5" name="Immagine 4">
            <a:extLst>
              <a:ext uri="{FF2B5EF4-FFF2-40B4-BE49-F238E27FC236}">
                <a16:creationId xmlns:a16="http://schemas.microsoft.com/office/drawing/2014/main" id="{8F069A4E-00EC-473B-9F3D-9EA774292EE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spTree>
    <p:extLst>
      <p:ext uri="{BB962C8B-B14F-4D97-AF65-F5344CB8AC3E}">
        <p14:creationId xmlns:p14="http://schemas.microsoft.com/office/powerpoint/2010/main" val="596042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A8457B-BE86-4737-BCB7-00B9E583BD2E}"/>
              </a:ext>
            </a:extLst>
          </p:cNvPr>
          <p:cNvSpPr>
            <a:spLocks noGrp="1"/>
          </p:cNvSpPr>
          <p:nvPr>
            <p:ph type="title"/>
          </p:nvPr>
        </p:nvSpPr>
        <p:spPr>
          <a:xfrm>
            <a:off x="2838450" y="152164"/>
            <a:ext cx="8039100" cy="1072480"/>
          </a:xfrm>
        </p:spPr>
        <p:txBody>
          <a:bodyPr>
            <a:normAutofit fontScale="90000"/>
          </a:bodyPr>
          <a:lstStyle/>
          <a:p>
            <a:r>
              <a:rPr lang="it-IT" dirty="0"/>
              <a:t>3. Il corpus di lavoro e gli informanti</a:t>
            </a:r>
            <a:endParaRPr lang="cs-CZ" dirty="0"/>
          </a:p>
        </p:txBody>
      </p:sp>
      <p:sp>
        <p:nvSpPr>
          <p:cNvPr id="3" name="Segnaposto contenuto 2">
            <a:extLst>
              <a:ext uri="{FF2B5EF4-FFF2-40B4-BE49-F238E27FC236}">
                <a16:creationId xmlns:a16="http://schemas.microsoft.com/office/drawing/2014/main" id="{F82BD7BB-F35E-48E1-B7EF-7B76AD63E719}"/>
              </a:ext>
            </a:extLst>
          </p:cNvPr>
          <p:cNvSpPr>
            <a:spLocks noGrp="1"/>
          </p:cNvSpPr>
          <p:nvPr>
            <p:ph idx="1"/>
          </p:nvPr>
        </p:nvSpPr>
        <p:spPr>
          <a:xfrm>
            <a:off x="857249" y="1686915"/>
            <a:ext cx="10868025" cy="4095522"/>
          </a:xfrm>
        </p:spPr>
        <p:txBody>
          <a:bodyPr>
            <a:normAutofit/>
          </a:bodyPr>
          <a:lstStyle/>
          <a:p>
            <a:r>
              <a:rPr lang="it-IT" sz="2400" dirty="0"/>
              <a:t>Testi scritti di apprendenti cechi e slovacchi dell’università </a:t>
            </a:r>
            <a:r>
              <a:rPr lang="it-IT" sz="2400" dirty="0" err="1"/>
              <a:t>Masaryk</a:t>
            </a:r>
            <a:r>
              <a:rPr lang="it-IT" sz="2400" dirty="0"/>
              <a:t> di Brno. Laurea triennale: livello da principiante assoluto a C1. </a:t>
            </a:r>
          </a:p>
          <a:p>
            <a:r>
              <a:rPr lang="it-IT" sz="2400" dirty="0"/>
              <a:t>Periodo di raccolta: AA 2015/16-2018/19.</a:t>
            </a:r>
          </a:p>
          <a:p>
            <a:r>
              <a:rPr lang="it-IT" sz="2400" dirty="0"/>
              <a:t>IL di riferimento: elementare (A1-A2), intermedia (B1-B2), medio-avanzata (B2-C1).</a:t>
            </a:r>
          </a:p>
          <a:p>
            <a:r>
              <a:rPr lang="it-IT" sz="2400" dirty="0"/>
              <a:t>92 informanti: </a:t>
            </a:r>
            <a:r>
              <a:rPr lang="it-IT" sz="2400" dirty="0">
                <a:solidFill>
                  <a:schemeClr val="accent1">
                    <a:lumMod val="75000"/>
                  </a:schemeClr>
                </a:solidFill>
              </a:rPr>
              <a:t>40 per IL A1-A2</a:t>
            </a:r>
            <a:r>
              <a:rPr lang="it-IT" sz="2400" dirty="0"/>
              <a:t>, </a:t>
            </a:r>
            <a:r>
              <a:rPr lang="it-IT" sz="2400" dirty="0">
                <a:solidFill>
                  <a:schemeClr val="accent6">
                    <a:lumMod val="50000"/>
                  </a:schemeClr>
                </a:solidFill>
              </a:rPr>
              <a:t>33 per IL B1-B2</a:t>
            </a:r>
            <a:r>
              <a:rPr lang="it-IT" sz="2400" dirty="0"/>
              <a:t>, </a:t>
            </a:r>
            <a:r>
              <a:rPr lang="it-IT" sz="2400" dirty="0">
                <a:solidFill>
                  <a:schemeClr val="accent1">
                    <a:lumMod val="50000"/>
                  </a:schemeClr>
                </a:solidFill>
              </a:rPr>
              <a:t>19 per IL B2-C1</a:t>
            </a:r>
            <a:r>
              <a:rPr lang="it-IT" sz="2400" dirty="0"/>
              <a:t>.</a:t>
            </a:r>
          </a:p>
          <a:p>
            <a:r>
              <a:rPr lang="it-IT" sz="2400" dirty="0"/>
              <a:t>Totale di 501 testi di varia tipologia (da 44 task)</a:t>
            </a:r>
          </a:p>
          <a:p>
            <a:r>
              <a:rPr lang="it-IT" sz="2400" dirty="0"/>
              <a:t>Lunghezza dei testi prodotti: 50-100 parole per IL A1-A2, 110-230 per IL B1-B2, 150-350 per IL B2-C1.  </a:t>
            </a:r>
          </a:p>
          <a:p>
            <a:pPr marL="0" indent="0">
              <a:buNone/>
            </a:pPr>
            <a:endParaRPr lang="it-IT" dirty="0"/>
          </a:p>
          <a:p>
            <a:pPr marL="0" indent="0">
              <a:buNone/>
            </a:pPr>
            <a:endParaRPr lang="it-IT" dirty="0"/>
          </a:p>
        </p:txBody>
      </p:sp>
      <p:pic>
        <p:nvPicPr>
          <p:cNvPr id="5" name="Immagine 4">
            <a:extLst>
              <a:ext uri="{FF2B5EF4-FFF2-40B4-BE49-F238E27FC236}">
                <a16:creationId xmlns:a16="http://schemas.microsoft.com/office/drawing/2014/main" id="{E2A8102C-61CD-429D-AD6A-0431062D4AF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graphicFrame>
        <p:nvGraphicFramePr>
          <p:cNvPr id="6" name="Tabella 5">
            <a:extLst>
              <a:ext uri="{FF2B5EF4-FFF2-40B4-BE49-F238E27FC236}">
                <a16:creationId xmlns:a16="http://schemas.microsoft.com/office/drawing/2014/main" id="{4ED8DDD3-D5D6-4930-8BEE-2DDC28119001}"/>
              </a:ext>
            </a:extLst>
          </p:cNvPr>
          <p:cNvGraphicFramePr>
            <a:graphicFrameLocks noGrp="1"/>
          </p:cNvGraphicFramePr>
          <p:nvPr>
            <p:extLst>
              <p:ext uri="{D42A27DB-BD31-4B8C-83A1-F6EECF244321}">
                <p14:modId xmlns:p14="http://schemas.microsoft.com/office/powerpoint/2010/main" val="3226531710"/>
              </p:ext>
            </p:extLst>
          </p:nvPr>
        </p:nvGraphicFramePr>
        <p:xfrm>
          <a:off x="6291261" y="4716687"/>
          <a:ext cx="5082886" cy="1989149"/>
        </p:xfrm>
        <a:graphic>
          <a:graphicData uri="http://schemas.openxmlformats.org/drawingml/2006/table">
            <a:tbl>
              <a:tblPr firstRow="1">
                <a:tableStyleId>{5C22544A-7EE6-4342-B048-85BDC9FD1C3A}</a:tableStyleId>
              </a:tblPr>
              <a:tblGrid>
                <a:gridCol w="2114055">
                  <a:extLst>
                    <a:ext uri="{9D8B030D-6E8A-4147-A177-3AD203B41FA5}">
                      <a16:colId xmlns:a16="http://schemas.microsoft.com/office/drawing/2014/main" val="245436862"/>
                    </a:ext>
                  </a:extLst>
                </a:gridCol>
                <a:gridCol w="1056904">
                  <a:extLst>
                    <a:ext uri="{9D8B030D-6E8A-4147-A177-3AD203B41FA5}">
                      <a16:colId xmlns:a16="http://schemas.microsoft.com/office/drawing/2014/main" val="3478054699"/>
                    </a:ext>
                  </a:extLst>
                </a:gridCol>
                <a:gridCol w="1911927">
                  <a:extLst>
                    <a:ext uri="{9D8B030D-6E8A-4147-A177-3AD203B41FA5}">
                      <a16:colId xmlns:a16="http://schemas.microsoft.com/office/drawing/2014/main" val="3318140411"/>
                    </a:ext>
                  </a:extLst>
                </a:gridCol>
              </a:tblGrid>
              <a:tr h="677805">
                <a:tc>
                  <a:txBody>
                    <a:bodyPr/>
                    <a:lstStyle/>
                    <a:p>
                      <a:pPr indent="36195" algn="just">
                        <a:lnSpc>
                          <a:spcPct val="115000"/>
                        </a:lnSpc>
                        <a:spcAft>
                          <a:spcPts val="0"/>
                        </a:spcAft>
                        <a:tabLst>
                          <a:tab pos="596900" algn="l"/>
                        </a:tabLst>
                      </a:pPr>
                      <a:r>
                        <a:rPr lang="cs-CZ" sz="1600" dirty="0">
                          <a:effectLst/>
                        </a:rPr>
                        <a:t>IL di </a:t>
                      </a:r>
                      <a:r>
                        <a:rPr lang="cs-CZ" sz="1600" dirty="0" err="1">
                          <a:effectLst/>
                        </a:rPr>
                        <a:t>riferimento</a:t>
                      </a:r>
                      <a:endParaRPr lang="cs-CZ" sz="16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36195" algn="just">
                        <a:lnSpc>
                          <a:spcPct val="115000"/>
                        </a:lnSpc>
                        <a:spcAft>
                          <a:spcPts val="0"/>
                        </a:spcAft>
                      </a:pPr>
                      <a:r>
                        <a:rPr lang="cs-CZ" sz="1600" dirty="0" err="1">
                          <a:effectLst/>
                        </a:rPr>
                        <a:t>Task</a:t>
                      </a:r>
                      <a:endParaRPr lang="cs-CZ" sz="16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36195" algn="just">
                        <a:lnSpc>
                          <a:spcPct val="115000"/>
                        </a:lnSpc>
                        <a:spcAft>
                          <a:spcPts val="0"/>
                        </a:spcAft>
                      </a:pPr>
                      <a:r>
                        <a:rPr lang="cs-CZ" sz="1600" dirty="0">
                          <a:effectLst/>
                        </a:rPr>
                        <a:t>Testi </a:t>
                      </a:r>
                      <a:r>
                        <a:rPr lang="cs-CZ" sz="1600" dirty="0" err="1">
                          <a:effectLst/>
                        </a:rPr>
                        <a:t>prodotti</a:t>
                      </a:r>
                      <a:r>
                        <a:rPr lang="it-IT" sz="1600" dirty="0">
                          <a:effectLst/>
                        </a:rPr>
                        <a:t> a casa e in classe</a:t>
                      </a:r>
                      <a:endParaRPr lang="cs-CZ" sz="16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925152616"/>
                  </a:ext>
                </a:extLst>
              </a:tr>
              <a:tr h="327836">
                <a:tc>
                  <a:txBody>
                    <a:bodyPr/>
                    <a:lstStyle/>
                    <a:p>
                      <a:pPr indent="36195" algn="just">
                        <a:lnSpc>
                          <a:spcPct val="115000"/>
                        </a:lnSpc>
                        <a:spcAft>
                          <a:spcPts val="0"/>
                        </a:spcAft>
                      </a:pPr>
                      <a:r>
                        <a:rPr lang="cs-CZ" sz="1600">
                          <a:effectLst/>
                        </a:rPr>
                        <a:t>IL elementare</a:t>
                      </a:r>
                      <a:endParaRPr lang="cs-CZ" sz="16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36195" algn="just">
                        <a:lnSpc>
                          <a:spcPct val="115000"/>
                        </a:lnSpc>
                        <a:spcAft>
                          <a:spcPts val="0"/>
                        </a:spcAft>
                      </a:pPr>
                      <a:r>
                        <a:rPr lang="cs-CZ" sz="1600" dirty="0">
                          <a:effectLst/>
                        </a:rPr>
                        <a:t>1</a:t>
                      </a:r>
                      <a:r>
                        <a:rPr lang="it-IT" sz="1600" dirty="0">
                          <a:effectLst/>
                        </a:rPr>
                        <a:t>2</a:t>
                      </a:r>
                      <a:endParaRPr lang="cs-CZ" sz="16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36195" algn="just">
                        <a:lnSpc>
                          <a:spcPct val="115000"/>
                        </a:lnSpc>
                        <a:spcAft>
                          <a:spcPts val="0"/>
                        </a:spcAft>
                      </a:pPr>
                      <a:r>
                        <a:rPr lang="cs-CZ" sz="1600">
                          <a:effectLst/>
                        </a:rPr>
                        <a:t>195</a:t>
                      </a:r>
                      <a:endParaRPr lang="cs-CZ" sz="16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521877554"/>
                  </a:ext>
                </a:extLst>
              </a:tr>
              <a:tr h="327836">
                <a:tc>
                  <a:txBody>
                    <a:bodyPr/>
                    <a:lstStyle/>
                    <a:p>
                      <a:pPr indent="36195" algn="just">
                        <a:lnSpc>
                          <a:spcPct val="115000"/>
                        </a:lnSpc>
                        <a:spcAft>
                          <a:spcPts val="0"/>
                        </a:spcAft>
                      </a:pPr>
                      <a:r>
                        <a:rPr lang="cs-CZ" sz="1600" dirty="0">
                          <a:effectLst/>
                        </a:rPr>
                        <a:t>IL intermedia</a:t>
                      </a:r>
                      <a:endParaRPr lang="cs-CZ" sz="16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36195" algn="just">
                        <a:lnSpc>
                          <a:spcPct val="115000"/>
                        </a:lnSpc>
                        <a:spcAft>
                          <a:spcPts val="0"/>
                        </a:spcAft>
                      </a:pPr>
                      <a:r>
                        <a:rPr lang="cs-CZ" sz="1600" dirty="0">
                          <a:effectLst/>
                        </a:rPr>
                        <a:t>2</a:t>
                      </a:r>
                      <a:r>
                        <a:rPr lang="it-IT" sz="1600" dirty="0">
                          <a:effectLst/>
                        </a:rPr>
                        <a:t>0</a:t>
                      </a:r>
                      <a:endParaRPr lang="cs-CZ" sz="16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36195" algn="just">
                        <a:lnSpc>
                          <a:spcPct val="115000"/>
                        </a:lnSpc>
                        <a:spcAft>
                          <a:spcPts val="0"/>
                        </a:spcAft>
                      </a:pPr>
                      <a:r>
                        <a:rPr lang="cs-CZ" sz="1600">
                          <a:effectLst/>
                        </a:rPr>
                        <a:t>241</a:t>
                      </a:r>
                      <a:endParaRPr lang="cs-CZ" sz="16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797281756"/>
                  </a:ext>
                </a:extLst>
              </a:tr>
              <a:tr h="327836">
                <a:tc>
                  <a:txBody>
                    <a:bodyPr/>
                    <a:lstStyle/>
                    <a:p>
                      <a:pPr indent="36195" algn="just">
                        <a:lnSpc>
                          <a:spcPct val="115000"/>
                        </a:lnSpc>
                        <a:spcAft>
                          <a:spcPts val="0"/>
                        </a:spcAft>
                      </a:pPr>
                      <a:r>
                        <a:rPr lang="cs-CZ" sz="1600">
                          <a:effectLst/>
                        </a:rPr>
                        <a:t>IL medio-avanzata</a:t>
                      </a:r>
                      <a:endParaRPr lang="cs-CZ" sz="16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36195" algn="just">
                        <a:lnSpc>
                          <a:spcPct val="115000"/>
                        </a:lnSpc>
                        <a:spcAft>
                          <a:spcPts val="0"/>
                        </a:spcAft>
                      </a:pPr>
                      <a:r>
                        <a:rPr lang="cs-CZ" sz="1600">
                          <a:effectLst/>
                        </a:rPr>
                        <a:t>12</a:t>
                      </a:r>
                      <a:endParaRPr lang="cs-CZ" sz="16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tc>
                  <a:txBody>
                    <a:bodyPr/>
                    <a:lstStyle/>
                    <a:p>
                      <a:pPr indent="36195" algn="just">
                        <a:lnSpc>
                          <a:spcPct val="115000"/>
                        </a:lnSpc>
                        <a:spcAft>
                          <a:spcPts val="0"/>
                        </a:spcAft>
                      </a:pPr>
                      <a:r>
                        <a:rPr lang="cs-CZ" sz="1600" dirty="0">
                          <a:effectLst/>
                        </a:rPr>
                        <a:t>65</a:t>
                      </a:r>
                      <a:endParaRPr lang="cs-CZ" sz="16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870600011"/>
                  </a:ext>
                </a:extLst>
              </a:tr>
              <a:tr h="327836">
                <a:tc>
                  <a:txBody>
                    <a:bodyPr/>
                    <a:lstStyle/>
                    <a:p>
                      <a:pPr indent="36195" algn="r">
                        <a:lnSpc>
                          <a:spcPct val="115000"/>
                        </a:lnSpc>
                        <a:spcAft>
                          <a:spcPts val="0"/>
                        </a:spcAft>
                      </a:pPr>
                      <a:r>
                        <a:rPr lang="it-IT" sz="1600" dirty="0">
                          <a:solidFill>
                            <a:srgbClr val="000000"/>
                          </a:solidFill>
                          <a:effectLst/>
                          <a:latin typeface="+mn-lt"/>
                          <a:ea typeface="Yu Mincho" panose="02020400000000000000" pitchFamily="18" charset="-128"/>
                          <a:cs typeface="Times New Roman" panose="02020603050405020304" pitchFamily="18" charset="0"/>
                        </a:rPr>
                        <a:t>             TOTALE</a:t>
                      </a:r>
                      <a:endParaRPr lang="cs-CZ" sz="1600" dirty="0">
                        <a:solidFill>
                          <a:srgbClr val="000000"/>
                        </a:solidFill>
                        <a:effectLst/>
                        <a:latin typeface="+mn-lt"/>
                        <a:ea typeface="Yu Mincho" panose="02020400000000000000" pitchFamily="18" charset="-128"/>
                        <a:cs typeface="Times New Roman" panose="02020603050405020304" pitchFamily="18" charset="0"/>
                      </a:endParaRPr>
                    </a:p>
                  </a:txBody>
                  <a:tcPr marL="68580" marR="68580" marT="0" marB="0"/>
                </a:tc>
                <a:tc>
                  <a:txBody>
                    <a:bodyPr/>
                    <a:lstStyle/>
                    <a:p>
                      <a:pPr indent="36195" algn="just">
                        <a:lnSpc>
                          <a:spcPct val="115000"/>
                        </a:lnSpc>
                        <a:spcAft>
                          <a:spcPts val="0"/>
                        </a:spcAft>
                      </a:pPr>
                      <a:r>
                        <a:rPr lang="it-IT" sz="1600" dirty="0">
                          <a:solidFill>
                            <a:srgbClr val="000000"/>
                          </a:solidFill>
                          <a:effectLst/>
                          <a:latin typeface="+mn-lt"/>
                          <a:ea typeface="Yu Mincho" panose="02020400000000000000" pitchFamily="18" charset="-128"/>
                          <a:cs typeface="Times New Roman" panose="02020603050405020304" pitchFamily="18" charset="0"/>
                        </a:rPr>
                        <a:t>44</a:t>
                      </a:r>
                      <a:endParaRPr lang="cs-CZ" sz="1600" dirty="0">
                        <a:solidFill>
                          <a:srgbClr val="000000"/>
                        </a:solidFill>
                        <a:effectLst/>
                        <a:latin typeface="+mn-lt"/>
                        <a:ea typeface="Yu Mincho" panose="02020400000000000000" pitchFamily="18" charset="-128"/>
                        <a:cs typeface="Times New Roman" panose="02020603050405020304" pitchFamily="18" charset="0"/>
                      </a:endParaRPr>
                    </a:p>
                  </a:txBody>
                  <a:tcPr marL="68580" marR="68580" marT="0" marB="0"/>
                </a:tc>
                <a:tc>
                  <a:txBody>
                    <a:bodyPr/>
                    <a:lstStyle/>
                    <a:p>
                      <a:pPr indent="36195" algn="just">
                        <a:lnSpc>
                          <a:spcPct val="115000"/>
                        </a:lnSpc>
                        <a:spcAft>
                          <a:spcPts val="0"/>
                        </a:spcAft>
                      </a:pPr>
                      <a:r>
                        <a:rPr lang="it-IT" sz="1600" dirty="0">
                          <a:solidFill>
                            <a:srgbClr val="000000"/>
                          </a:solidFill>
                          <a:effectLst/>
                          <a:latin typeface="+mn-lt"/>
                          <a:ea typeface="Yu Mincho" panose="02020400000000000000" pitchFamily="18" charset="-128"/>
                          <a:cs typeface="Times New Roman" panose="02020603050405020304" pitchFamily="18" charset="0"/>
                        </a:rPr>
                        <a:t>501</a:t>
                      </a:r>
                      <a:endParaRPr lang="cs-CZ" sz="1600" dirty="0">
                        <a:solidFill>
                          <a:srgbClr val="000000"/>
                        </a:solidFill>
                        <a:effectLst/>
                        <a:latin typeface="+mn-lt"/>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51257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BB5854-E76E-4CA9-BD3A-418AEA209C35}"/>
              </a:ext>
            </a:extLst>
          </p:cNvPr>
          <p:cNvSpPr>
            <a:spLocks noGrp="1"/>
          </p:cNvSpPr>
          <p:nvPr>
            <p:ph type="title"/>
          </p:nvPr>
        </p:nvSpPr>
        <p:spPr>
          <a:xfrm>
            <a:off x="2678876" y="641267"/>
            <a:ext cx="7271240" cy="758902"/>
          </a:xfrm>
        </p:spPr>
        <p:txBody>
          <a:bodyPr>
            <a:normAutofit fontScale="90000"/>
          </a:bodyPr>
          <a:lstStyle/>
          <a:p>
            <a:r>
              <a:rPr lang="it-IT" dirty="0"/>
              <a:t>4. Il sistema di annotazione </a:t>
            </a:r>
            <a:br>
              <a:rPr lang="it-IT" dirty="0"/>
            </a:br>
            <a:r>
              <a:rPr lang="it-IT" dirty="0"/>
              <a:t>e l’elaborazione dei dati  </a:t>
            </a:r>
            <a:endParaRPr lang="cs-CZ" dirty="0"/>
          </a:p>
        </p:txBody>
      </p:sp>
      <p:sp>
        <p:nvSpPr>
          <p:cNvPr id="3" name="Segnaposto contenuto 2">
            <a:extLst>
              <a:ext uri="{FF2B5EF4-FFF2-40B4-BE49-F238E27FC236}">
                <a16:creationId xmlns:a16="http://schemas.microsoft.com/office/drawing/2014/main" id="{A68513AE-DAD0-4D3D-829E-8D4E544CF6CB}"/>
              </a:ext>
            </a:extLst>
          </p:cNvPr>
          <p:cNvSpPr>
            <a:spLocks noGrp="1"/>
          </p:cNvSpPr>
          <p:nvPr>
            <p:ph idx="1"/>
          </p:nvPr>
        </p:nvSpPr>
        <p:spPr>
          <a:xfrm>
            <a:off x="838200" y="2042557"/>
            <a:ext cx="10515600" cy="4619500"/>
          </a:xfrm>
        </p:spPr>
        <p:txBody>
          <a:bodyPr>
            <a:normAutofit/>
          </a:bodyPr>
          <a:lstStyle/>
          <a:p>
            <a:pPr marL="0" indent="0">
              <a:buNone/>
            </a:pPr>
            <a:r>
              <a:rPr lang="it-IT" sz="2000" dirty="0"/>
              <a:t>1818 stringhe di testo con errori. Per ogni stringa è indicato:</a:t>
            </a:r>
          </a:p>
          <a:p>
            <a:r>
              <a:rPr lang="it-IT" sz="2000" dirty="0"/>
              <a:t>livello di IL (1= elementare, 2= intermedio, 3 medio-avanzato), </a:t>
            </a:r>
          </a:p>
          <a:p>
            <a:r>
              <a:rPr lang="it-IT" sz="2000" dirty="0"/>
              <a:t>l’informante (C= ceco, S= slovacco, seguito da numero identificativo scalare unico)</a:t>
            </a:r>
          </a:p>
          <a:p>
            <a:r>
              <a:rPr lang="it-IT" sz="2000" dirty="0"/>
              <a:t>task (T= task, seguito da numero scalare unico), </a:t>
            </a:r>
          </a:p>
          <a:p>
            <a:r>
              <a:rPr lang="it-IT" sz="2000" dirty="0"/>
              <a:t>luogo di produzione (L= aula, S= casa)  con indicazione scalare della devianza.</a:t>
            </a:r>
            <a:r>
              <a:rPr lang="cs-CZ" sz="2000" dirty="0"/>
              <a:t> </a:t>
            </a:r>
            <a:endParaRPr lang="it-IT" sz="2000" dirty="0"/>
          </a:p>
          <a:p>
            <a:pPr marL="0" lvl="0" indent="0">
              <a:buNone/>
            </a:pPr>
            <a:r>
              <a:rPr lang="it-IT" sz="2000" dirty="0"/>
              <a:t>                        </a:t>
            </a:r>
            <a:r>
              <a:rPr lang="it-IT" sz="2000" i="1" dirty="0">
                <a:solidFill>
                  <a:schemeClr val="accent5">
                    <a:lumMod val="50000"/>
                  </a:schemeClr>
                </a:solidFill>
              </a:rPr>
              <a:t>Per illuminare l’aula ci sono </a:t>
            </a:r>
            <a:r>
              <a:rPr lang="it-IT" sz="2000" i="1" u="sng" dirty="0">
                <a:solidFill>
                  <a:schemeClr val="accent5">
                    <a:lumMod val="50000"/>
                  </a:schemeClr>
                </a:solidFill>
              </a:rPr>
              <a:t>i luci</a:t>
            </a:r>
            <a:r>
              <a:rPr lang="it-IT" sz="2000" i="1" dirty="0">
                <a:solidFill>
                  <a:schemeClr val="accent5">
                    <a:lumMod val="50000"/>
                  </a:schemeClr>
                </a:solidFill>
              </a:rPr>
              <a:t>.</a:t>
            </a:r>
            <a:r>
              <a:rPr lang="it-IT" sz="2000" i="1" dirty="0"/>
              <a:t>  </a:t>
            </a:r>
            <a:r>
              <a:rPr lang="it-IT" sz="2000" dirty="0"/>
              <a:t>[1</a:t>
            </a:r>
            <a:r>
              <a:rPr lang="it-IT" sz="2000" dirty="0">
                <a:solidFill>
                  <a:srgbClr val="0070C0"/>
                </a:solidFill>
              </a:rPr>
              <a:t>C41</a:t>
            </a:r>
            <a:r>
              <a:rPr lang="it-IT" sz="2000" dirty="0">
                <a:solidFill>
                  <a:schemeClr val="accent2">
                    <a:lumMod val="75000"/>
                  </a:schemeClr>
                </a:solidFill>
              </a:rPr>
              <a:t>T11</a:t>
            </a:r>
            <a:r>
              <a:rPr lang="it-IT" sz="2000" dirty="0">
                <a:solidFill>
                  <a:schemeClr val="bg1">
                    <a:lumMod val="50000"/>
                  </a:schemeClr>
                </a:solidFill>
              </a:rPr>
              <a:t>L002</a:t>
            </a:r>
            <a:r>
              <a:rPr lang="it-IT" sz="2000" dirty="0"/>
              <a:t>] ‘le luci’</a:t>
            </a:r>
            <a:endParaRPr lang="cs-CZ" sz="2000" dirty="0"/>
          </a:p>
          <a:p>
            <a:pPr>
              <a:buNone/>
            </a:pPr>
            <a:endParaRPr lang="it-IT" dirty="0"/>
          </a:p>
          <a:p>
            <a:pPr>
              <a:buNone/>
            </a:pPr>
            <a:r>
              <a:rPr lang="it-IT" sz="2000" dirty="0"/>
              <a:t>Riferimento normativo per il riconoscimento degli errori: </a:t>
            </a:r>
            <a:r>
              <a:rPr lang="it-IT" sz="1800" dirty="0">
                <a:effectLst/>
                <a:ea typeface="Times New Roman" panose="02020603050405020304" pitchFamily="18" charset="0"/>
              </a:rPr>
              <a:t>L. Renzi, G. Salvi e A. Cardinaletti (a cura di), </a:t>
            </a:r>
            <a:r>
              <a:rPr lang="it-IT" sz="1800" i="1" dirty="0">
                <a:effectLst/>
                <a:ea typeface="Times New Roman" panose="02020603050405020304" pitchFamily="18" charset="0"/>
              </a:rPr>
              <a:t>Grande grammatica italiana di consultazione. La frase. I sintagmi nominale e preposizionale</a:t>
            </a:r>
            <a:r>
              <a:rPr lang="it-IT" sz="1800" dirty="0">
                <a:effectLst/>
                <a:ea typeface="Times New Roman" panose="02020603050405020304" pitchFamily="18" charset="0"/>
              </a:rPr>
              <a:t>, 3 voll., Bologna, Il Mulino, 2001.</a:t>
            </a:r>
            <a:endParaRPr lang="it-IT" sz="2000" dirty="0"/>
          </a:p>
          <a:p>
            <a:pPr marL="0" indent="0">
              <a:buNone/>
            </a:pPr>
            <a:r>
              <a:rPr lang="it-IT" sz="2000" dirty="0"/>
              <a:t>Creazione di matrice di dati ed elaborazione attraverso il software IBM SPSS </a:t>
            </a:r>
            <a:r>
              <a:rPr lang="it-IT" sz="2000" dirty="0" err="1"/>
              <a:t>statistics</a:t>
            </a:r>
            <a:r>
              <a:rPr lang="it-IT" sz="2000" dirty="0"/>
              <a:t> 25</a:t>
            </a:r>
            <a:endParaRPr lang="cs-CZ" sz="2000" dirty="0"/>
          </a:p>
          <a:p>
            <a:endParaRPr lang="cs-CZ" dirty="0"/>
          </a:p>
        </p:txBody>
      </p:sp>
      <p:pic>
        <p:nvPicPr>
          <p:cNvPr id="5" name="Immagine 4">
            <a:extLst>
              <a:ext uri="{FF2B5EF4-FFF2-40B4-BE49-F238E27FC236}">
                <a16:creationId xmlns:a16="http://schemas.microsoft.com/office/drawing/2014/main" id="{A07C5F9D-0B1C-4EED-8210-92D123A1F0D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spTree>
    <p:extLst>
      <p:ext uri="{BB962C8B-B14F-4D97-AF65-F5344CB8AC3E}">
        <p14:creationId xmlns:p14="http://schemas.microsoft.com/office/powerpoint/2010/main" val="1743350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3D2B1D-29C0-4AD1-9050-66A27EBC53B1}"/>
              </a:ext>
            </a:extLst>
          </p:cNvPr>
          <p:cNvSpPr>
            <a:spLocks noGrp="1"/>
          </p:cNvSpPr>
          <p:nvPr>
            <p:ph type="title"/>
          </p:nvPr>
        </p:nvSpPr>
        <p:spPr>
          <a:xfrm>
            <a:off x="2773878" y="476072"/>
            <a:ext cx="10515600" cy="783772"/>
          </a:xfrm>
        </p:spPr>
        <p:txBody>
          <a:bodyPr/>
          <a:lstStyle/>
          <a:p>
            <a:r>
              <a:rPr lang="it-IT" dirty="0"/>
              <a:t>4.1 L’etichettatura dell’errore: schema</a:t>
            </a:r>
            <a:endParaRPr lang="cs-CZ" dirty="0"/>
          </a:p>
        </p:txBody>
      </p:sp>
      <p:pic>
        <p:nvPicPr>
          <p:cNvPr id="5" name="Immagine 4">
            <a:extLst>
              <a:ext uri="{FF2B5EF4-FFF2-40B4-BE49-F238E27FC236}">
                <a16:creationId xmlns:a16="http://schemas.microsoft.com/office/drawing/2014/main" id="{ACE918B9-896C-4E87-A3F0-ECE2F109C76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849" b="8975"/>
          <a:stretch/>
        </p:blipFill>
        <p:spPr>
          <a:xfrm>
            <a:off x="0" y="0"/>
            <a:ext cx="2446317" cy="1282535"/>
          </a:xfrm>
          <a:prstGeom prst="rect">
            <a:avLst/>
          </a:prstGeom>
        </p:spPr>
      </p:pic>
      <p:sp>
        <p:nvSpPr>
          <p:cNvPr id="9" name="Segnaposto contenuto 8">
            <a:extLst>
              <a:ext uri="{FF2B5EF4-FFF2-40B4-BE49-F238E27FC236}">
                <a16:creationId xmlns:a16="http://schemas.microsoft.com/office/drawing/2014/main" id="{F129CCC3-9424-4C70-9271-3F5E4D577929}"/>
              </a:ext>
            </a:extLst>
          </p:cNvPr>
          <p:cNvSpPr>
            <a:spLocks noGrp="1"/>
          </p:cNvSpPr>
          <p:nvPr>
            <p:ph idx="1"/>
          </p:nvPr>
        </p:nvSpPr>
        <p:spPr>
          <a:xfrm>
            <a:off x="838200" y="1825624"/>
            <a:ext cx="10515600" cy="4896869"/>
          </a:xfrm>
        </p:spPr>
        <p:txBody>
          <a:bodyPr>
            <a:normAutofit fontScale="92500" lnSpcReduction="10000"/>
          </a:bodyPr>
          <a:lstStyle/>
          <a:p>
            <a:pPr marL="0" indent="0">
              <a:buNone/>
            </a:pPr>
            <a:endParaRPr lang="it-IT" sz="1800" dirty="0"/>
          </a:p>
          <a:p>
            <a:pPr marL="0" indent="0">
              <a:buNone/>
            </a:pPr>
            <a:endParaRPr lang="it-IT" sz="1800" dirty="0"/>
          </a:p>
          <a:p>
            <a:pPr marL="0" indent="0">
              <a:buNone/>
            </a:pPr>
            <a:endParaRPr lang="it-IT" sz="1800" dirty="0"/>
          </a:p>
          <a:p>
            <a:pPr marL="0" indent="0">
              <a:buNone/>
            </a:pPr>
            <a:endParaRPr lang="it-IT" sz="1800" dirty="0"/>
          </a:p>
          <a:p>
            <a:pPr marL="0" indent="0">
              <a:buNone/>
            </a:pPr>
            <a:endParaRPr lang="it-IT" sz="1800" dirty="0"/>
          </a:p>
          <a:p>
            <a:pPr marL="0" indent="0">
              <a:buNone/>
            </a:pPr>
            <a:endParaRPr lang="it-IT" sz="1800" dirty="0"/>
          </a:p>
          <a:p>
            <a:pPr marL="0" indent="0">
              <a:buNone/>
            </a:pPr>
            <a:endParaRPr lang="it-IT" sz="1800" dirty="0"/>
          </a:p>
          <a:p>
            <a:pPr marL="0" indent="0">
              <a:buNone/>
            </a:pPr>
            <a:endParaRPr lang="it-IT" sz="1800" dirty="0"/>
          </a:p>
          <a:p>
            <a:pPr marL="0" indent="0">
              <a:buNone/>
            </a:pPr>
            <a:endParaRPr lang="it-IT" sz="1800" dirty="0"/>
          </a:p>
          <a:p>
            <a:pPr marL="0" indent="0">
              <a:buNone/>
            </a:pPr>
            <a:endParaRPr lang="it-IT" sz="1800" dirty="0"/>
          </a:p>
          <a:p>
            <a:pPr marL="0" indent="0">
              <a:buNone/>
            </a:pPr>
            <a:endParaRPr lang="it-IT" sz="1800" dirty="0"/>
          </a:p>
          <a:p>
            <a:pPr marL="0" indent="0">
              <a:buNone/>
            </a:pPr>
            <a:endParaRPr lang="it-IT" sz="1800" dirty="0"/>
          </a:p>
          <a:p>
            <a:pPr marL="0" indent="0">
              <a:buNone/>
            </a:pPr>
            <a:endParaRPr lang="it-IT" sz="1800" dirty="0"/>
          </a:p>
          <a:p>
            <a:pPr marL="0" indent="0">
              <a:buNone/>
            </a:pPr>
            <a:r>
              <a:rPr lang="it-IT" sz="1800" dirty="0"/>
              <a:t>Cfr. anche Corpus AN.ANA.S (Turco/Voghera 2010), costruzione di un sistema che evidenzia la struttura sintattica coinvolta (più che la devianza in sé). Da qui la gerarchia </a:t>
            </a:r>
            <a:r>
              <a:rPr lang="it-IT" sz="1800" i="1" dirty="0"/>
              <a:t>testo, paragrafo, frase complessa, frase semplice, sintagma</a:t>
            </a:r>
            <a:r>
              <a:rPr lang="it-IT" sz="1800" dirty="0"/>
              <a:t>.</a:t>
            </a:r>
          </a:p>
          <a:p>
            <a:endParaRPr lang="cs-CZ" dirty="0"/>
          </a:p>
        </p:txBody>
      </p:sp>
      <p:graphicFrame>
        <p:nvGraphicFramePr>
          <p:cNvPr id="10" name="Segnaposto contenuto 7">
            <a:extLst>
              <a:ext uri="{FF2B5EF4-FFF2-40B4-BE49-F238E27FC236}">
                <a16:creationId xmlns:a16="http://schemas.microsoft.com/office/drawing/2014/main" id="{907A82DE-9074-4D3D-AAFC-1A1AC0BDE7E8}"/>
              </a:ext>
            </a:extLst>
          </p:cNvPr>
          <p:cNvGraphicFramePr>
            <a:graphicFrameLocks/>
          </p:cNvGraphicFramePr>
          <p:nvPr>
            <p:extLst>
              <p:ext uri="{D42A27DB-BD31-4B8C-83A1-F6EECF244321}">
                <p14:modId xmlns:p14="http://schemas.microsoft.com/office/powerpoint/2010/main" val="3198009069"/>
              </p:ext>
            </p:extLst>
          </p:nvPr>
        </p:nvGraphicFramePr>
        <p:xfrm>
          <a:off x="1055862" y="1259844"/>
          <a:ext cx="10515600" cy="4896870"/>
        </p:xfrm>
        <a:graphic>
          <a:graphicData uri="http://schemas.openxmlformats.org/drawingml/2006/table">
            <a:tbl>
              <a:tblPr firstRow="1" firstCol="1" bandRow="1">
                <a:tableStyleId>{5C22544A-7EE6-4342-B048-85BDC9FD1C3A}</a:tableStyleId>
              </a:tblPr>
              <a:tblGrid>
                <a:gridCol w="2365166">
                  <a:extLst>
                    <a:ext uri="{9D8B030D-6E8A-4147-A177-3AD203B41FA5}">
                      <a16:colId xmlns:a16="http://schemas.microsoft.com/office/drawing/2014/main" val="3396979495"/>
                    </a:ext>
                  </a:extLst>
                </a:gridCol>
                <a:gridCol w="1568607">
                  <a:extLst>
                    <a:ext uri="{9D8B030D-6E8A-4147-A177-3AD203B41FA5}">
                      <a16:colId xmlns:a16="http://schemas.microsoft.com/office/drawing/2014/main" val="3997247363"/>
                    </a:ext>
                  </a:extLst>
                </a:gridCol>
                <a:gridCol w="147058">
                  <a:extLst>
                    <a:ext uri="{9D8B030D-6E8A-4147-A177-3AD203B41FA5}">
                      <a16:colId xmlns:a16="http://schemas.microsoft.com/office/drawing/2014/main" val="3430854886"/>
                    </a:ext>
                  </a:extLst>
                </a:gridCol>
                <a:gridCol w="1654391">
                  <a:extLst>
                    <a:ext uri="{9D8B030D-6E8A-4147-A177-3AD203B41FA5}">
                      <a16:colId xmlns:a16="http://schemas.microsoft.com/office/drawing/2014/main" val="3323180020"/>
                    </a:ext>
                  </a:extLst>
                </a:gridCol>
                <a:gridCol w="122546">
                  <a:extLst>
                    <a:ext uri="{9D8B030D-6E8A-4147-A177-3AD203B41FA5}">
                      <a16:colId xmlns:a16="http://schemas.microsoft.com/office/drawing/2014/main" val="1757263146"/>
                    </a:ext>
                  </a:extLst>
                </a:gridCol>
                <a:gridCol w="1478615">
                  <a:extLst>
                    <a:ext uri="{9D8B030D-6E8A-4147-A177-3AD203B41FA5}">
                      <a16:colId xmlns:a16="http://schemas.microsoft.com/office/drawing/2014/main" val="2379198993"/>
                    </a:ext>
                  </a:extLst>
                </a:gridCol>
                <a:gridCol w="740983">
                  <a:extLst>
                    <a:ext uri="{9D8B030D-6E8A-4147-A177-3AD203B41FA5}">
                      <a16:colId xmlns:a16="http://schemas.microsoft.com/office/drawing/2014/main" val="2667090981"/>
                    </a:ext>
                  </a:extLst>
                </a:gridCol>
                <a:gridCol w="740983">
                  <a:extLst>
                    <a:ext uri="{9D8B030D-6E8A-4147-A177-3AD203B41FA5}">
                      <a16:colId xmlns:a16="http://schemas.microsoft.com/office/drawing/2014/main" val="2031101986"/>
                    </a:ext>
                  </a:extLst>
                </a:gridCol>
                <a:gridCol w="493989">
                  <a:extLst>
                    <a:ext uri="{9D8B030D-6E8A-4147-A177-3AD203B41FA5}">
                      <a16:colId xmlns:a16="http://schemas.microsoft.com/office/drawing/2014/main" val="636587200"/>
                    </a:ext>
                  </a:extLst>
                </a:gridCol>
                <a:gridCol w="493988">
                  <a:extLst>
                    <a:ext uri="{9D8B030D-6E8A-4147-A177-3AD203B41FA5}">
                      <a16:colId xmlns:a16="http://schemas.microsoft.com/office/drawing/2014/main" val="2317058475"/>
                    </a:ext>
                  </a:extLst>
                </a:gridCol>
                <a:gridCol w="594834">
                  <a:extLst>
                    <a:ext uri="{9D8B030D-6E8A-4147-A177-3AD203B41FA5}">
                      <a16:colId xmlns:a16="http://schemas.microsoft.com/office/drawing/2014/main" val="2951237558"/>
                    </a:ext>
                  </a:extLst>
                </a:gridCol>
                <a:gridCol w="114440">
                  <a:extLst>
                    <a:ext uri="{9D8B030D-6E8A-4147-A177-3AD203B41FA5}">
                      <a16:colId xmlns:a16="http://schemas.microsoft.com/office/drawing/2014/main" val="20011"/>
                    </a:ext>
                  </a:extLst>
                </a:gridCol>
              </a:tblGrid>
              <a:tr h="97751">
                <a:tc gridSpan="12">
                  <a:txBody>
                    <a:bodyPr/>
                    <a:lstStyle/>
                    <a:p>
                      <a:pPr indent="180340" algn="just">
                        <a:lnSpc>
                          <a:spcPct val="150000"/>
                        </a:lnSpc>
                        <a:spcAft>
                          <a:spcPts val="0"/>
                        </a:spcAft>
                      </a:pPr>
                      <a:r>
                        <a:rPr lang="it-IT" sz="1200" dirty="0">
                          <a:effectLst/>
                        </a:rPr>
                        <a:t>Informazioni sull’errore e relative etichette </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it-IT"/>
                    </a:p>
                  </a:txBody>
                  <a:tcPr/>
                </a:tc>
                <a:extLst>
                  <a:ext uri="{0D108BD9-81ED-4DB2-BD59-A6C34878D82A}">
                    <a16:rowId xmlns:a16="http://schemas.microsoft.com/office/drawing/2014/main" val="4270757171"/>
                  </a:ext>
                </a:extLst>
              </a:tr>
              <a:tr h="173516">
                <a:tc>
                  <a:txBody>
                    <a:bodyPr/>
                    <a:lstStyle/>
                    <a:p>
                      <a:pPr indent="180340" algn="just">
                        <a:lnSpc>
                          <a:spcPct val="150000"/>
                        </a:lnSpc>
                        <a:spcAft>
                          <a:spcPts val="0"/>
                        </a:spcAft>
                      </a:pPr>
                      <a:r>
                        <a:rPr lang="it-IT" sz="1200" dirty="0">
                          <a:solidFill>
                            <a:schemeClr val="tx1"/>
                          </a:solidFill>
                          <a:effectLst/>
                        </a:rPr>
                        <a:t>Categorie</a:t>
                      </a:r>
                      <a:endParaRPr lang="cs-CZ" sz="1200" dirty="0">
                        <a:solidFill>
                          <a:schemeClr val="tx1"/>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solidFill>
                      <a:srgbClr val="0070C0"/>
                    </a:solidFill>
                  </a:tcPr>
                </a:tc>
                <a:tc gridSpan="11">
                  <a:txBody>
                    <a:bodyPr/>
                    <a:lstStyle/>
                    <a:p>
                      <a:pPr indent="180340" algn="just">
                        <a:lnSpc>
                          <a:spcPct val="150000"/>
                        </a:lnSpc>
                        <a:spcAft>
                          <a:spcPts val="0"/>
                        </a:spcAft>
                      </a:pPr>
                      <a:r>
                        <a:rPr lang="it-IT" sz="1200" b="1" dirty="0">
                          <a:effectLst/>
                        </a:rPr>
                        <a:t>Etichette</a:t>
                      </a:r>
                      <a:endParaRPr lang="cs-CZ" sz="1200" b="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solidFill>
                      <a:srgbClr val="0070C0"/>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it-IT"/>
                    </a:p>
                  </a:txBody>
                  <a:tcPr/>
                </a:tc>
                <a:extLst>
                  <a:ext uri="{0D108BD9-81ED-4DB2-BD59-A6C34878D82A}">
                    <a16:rowId xmlns:a16="http://schemas.microsoft.com/office/drawing/2014/main" val="3580637578"/>
                  </a:ext>
                </a:extLst>
              </a:tr>
              <a:tr h="173516">
                <a:tc>
                  <a:txBody>
                    <a:bodyPr/>
                    <a:lstStyle/>
                    <a:p>
                      <a:pPr indent="180340" algn="just">
                        <a:lnSpc>
                          <a:spcPct val="150000"/>
                        </a:lnSpc>
                        <a:spcAft>
                          <a:spcPts val="0"/>
                        </a:spcAft>
                      </a:pPr>
                      <a:r>
                        <a:rPr lang="it-IT" sz="1200" dirty="0">
                          <a:effectLst/>
                        </a:rPr>
                        <a:t>IL informante</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2">
                  <a:txBody>
                    <a:bodyPr/>
                    <a:lstStyle/>
                    <a:p>
                      <a:pPr indent="180340" algn="just">
                        <a:lnSpc>
                          <a:spcPct val="150000"/>
                        </a:lnSpc>
                        <a:spcAft>
                          <a:spcPts val="0"/>
                        </a:spcAft>
                      </a:pPr>
                      <a:r>
                        <a:rPr lang="it-IT" sz="1200" dirty="0">
                          <a:effectLst/>
                        </a:rPr>
                        <a:t>1</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pPr indent="180340" algn="just">
                        <a:lnSpc>
                          <a:spcPct val="150000"/>
                        </a:lnSpc>
                        <a:spcAft>
                          <a:spcPts val="0"/>
                        </a:spcAft>
                      </a:pP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2">
                  <a:txBody>
                    <a:bodyPr/>
                    <a:lstStyle/>
                    <a:p>
                      <a:pPr indent="180340" algn="just">
                        <a:lnSpc>
                          <a:spcPct val="150000"/>
                        </a:lnSpc>
                        <a:spcAft>
                          <a:spcPts val="0"/>
                        </a:spcAft>
                      </a:pPr>
                      <a:r>
                        <a:rPr lang="it-IT" sz="1200" dirty="0">
                          <a:effectLst/>
                        </a:rPr>
                        <a:t>2</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endParaRPr lang="cs-CZ"/>
                    </a:p>
                  </a:txBody>
                  <a:tcPr/>
                </a:tc>
                <a:tc gridSpan="2">
                  <a:txBody>
                    <a:bodyPr/>
                    <a:lstStyle/>
                    <a:p>
                      <a:pPr indent="180340" algn="just">
                        <a:lnSpc>
                          <a:spcPct val="150000"/>
                        </a:lnSpc>
                        <a:spcAft>
                          <a:spcPts val="0"/>
                        </a:spcAft>
                      </a:pPr>
                      <a:r>
                        <a:rPr lang="it-IT" sz="1200" dirty="0">
                          <a:effectLst/>
                        </a:rPr>
                        <a:t>3</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pPr indent="180340" algn="just">
                        <a:lnSpc>
                          <a:spcPct val="150000"/>
                        </a:lnSpc>
                        <a:spcAft>
                          <a:spcPts val="0"/>
                        </a:spcAft>
                      </a:pPr>
                      <a:r>
                        <a:rPr lang="it-IT" sz="1200">
                          <a:effectLst/>
                        </a:rPr>
                        <a:t>C1</a:t>
                      </a: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5">
                  <a:txBody>
                    <a:bodyPr/>
                    <a:lstStyle/>
                    <a:p>
                      <a:pPr indent="180340" algn="just">
                        <a:lnSpc>
                          <a:spcPct val="150000"/>
                        </a:lnSpc>
                        <a:spcAft>
                          <a:spcPts val="0"/>
                        </a:spcAft>
                      </a:pPr>
                      <a:r>
                        <a:rPr lang="it-IT" sz="1200" dirty="0">
                          <a:effectLst/>
                        </a:rPr>
                        <a:t> </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it-IT"/>
                    </a:p>
                  </a:txBody>
                  <a:tcPr/>
                </a:tc>
                <a:extLst>
                  <a:ext uri="{0D108BD9-81ED-4DB2-BD59-A6C34878D82A}">
                    <a16:rowId xmlns:a16="http://schemas.microsoft.com/office/drawing/2014/main" val="226160291"/>
                  </a:ext>
                </a:extLst>
              </a:tr>
              <a:tr h="173516">
                <a:tc>
                  <a:txBody>
                    <a:bodyPr/>
                    <a:lstStyle/>
                    <a:p>
                      <a:pPr indent="180340" algn="just">
                        <a:lnSpc>
                          <a:spcPct val="150000"/>
                        </a:lnSpc>
                        <a:spcAft>
                          <a:spcPts val="0"/>
                        </a:spcAft>
                      </a:pPr>
                      <a:r>
                        <a:rPr lang="it-IT" sz="1200" dirty="0">
                          <a:effectLst/>
                        </a:rPr>
                        <a:t>Luogo di produzione </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2">
                  <a:txBody>
                    <a:bodyPr/>
                    <a:lstStyle/>
                    <a:p>
                      <a:pPr indent="180340" algn="just">
                        <a:lnSpc>
                          <a:spcPct val="150000"/>
                        </a:lnSpc>
                        <a:spcAft>
                          <a:spcPts val="0"/>
                        </a:spcAft>
                      </a:pPr>
                      <a:r>
                        <a:rPr lang="it-IT" sz="1200" dirty="0">
                          <a:solidFill>
                            <a:schemeClr val="dk1"/>
                          </a:solidFill>
                          <a:effectLst/>
                          <a:latin typeface="+mn-lt"/>
                          <a:ea typeface="+mn-ea"/>
                          <a:cs typeface="+mn-cs"/>
                        </a:rPr>
                        <a:t>S</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pPr indent="180340" algn="just">
                        <a:lnSpc>
                          <a:spcPct val="150000"/>
                        </a:lnSpc>
                        <a:spcAft>
                          <a:spcPts val="0"/>
                        </a:spcAft>
                      </a:pP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2">
                  <a:txBody>
                    <a:bodyPr/>
                    <a:lstStyle/>
                    <a:p>
                      <a:pPr indent="180340" algn="just">
                        <a:lnSpc>
                          <a:spcPct val="150000"/>
                        </a:lnSpc>
                        <a:spcAft>
                          <a:spcPts val="0"/>
                        </a:spcAft>
                      </a:pPr>
                      <a:r>
                        <a:rPr lang="it-IT" sz="1200">
                          <a:effectLst/>
                        </a:rPr>
                        <a:t>L</a:t>
                      </a: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endParaRPr lang="cs-CZ"/>
                    </a:p>
                  </a:txBody>
                  <a:tcPr/>
                </a:tc>
                <a:tc gridSpan="7">
                  <a:txBody>
                    <a:bodyPr/>
                    <a:lstStyle/>
                    <a:p>
                      <a:pPr indent="180340" algn="just">
                        <a:lnSpc>
                          <a:spcPct val="150000"/>
                        </a:lnSpc>
                        <a:spcAft>
                          <a:spcPts val="0"/>
                        </a:spcAft>
                      </a:pPr>
                      <a:r>
                        <a:rPr lang="it-IT" sz="1200" dirty="0">
                          <a:effectLst/>
                        </a:rPr>
                        <a:t> </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pPr indent="180340" algn="just">
                        <a:lnSpc>
                          <a:spcPct val="150000"/>
                        </a:lnSpc>
                        <a:spcAft>
                          <a:spcPts val="0"/>
                        </a:spcAft>
                      </a:pPr>
                      <a:r>
                        <a:rPr lang="it-IT" sz="1200">
                          <a:effectLst/>
                        </a:rPr>
                        <a:t> </a:t>
                      </a: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it-IT"/>
                    </a:p>
                  </a:txBody>
                  <a:tcPr/>
                </a:tc>
                <a:extLst>
                  <a:ext uri="{0D108BD9-81ED-4DB2-BD59-A6C34878D82A}">
                    <a16:rowId xmlns:a16="http://schemas.microsoft.com/office/drawing/2014/main" val="1837150529"/>
                  </a:ext>
                </a:extLst>
              </a:tr>
              <a:tr h="367760">
                <a:tc>
                  <a:txBody>
                    <a:bodyPr/>
                    <a:lstStyle/>
                    <a:p>
                      <a:pPr indent="180340" algn="just">
                        <a:lnSpc>
                          <a:spcPct val="150000"/>
                        </a:lnSpc>
                        <a:spcAft>
                          <a:spcPts val="0"/>
                        </a:spcAft>
                      </a:pPr>
                      <a:r>
                        <a:rPr lang="it-IT" sz="1200" dirty="0">
                          <a:effectLst/>
                        </a:rPr>
                        <a:t>Relazione </a:t>
                      </a:r>
                      <a:endParaRPr lang="cs-CZ" sz="1200" dirty="0">
                        <a:effectLst/>
                      </a:endParaRPr>
                    </a:p>
                    <a:p>
                      <a:pPr indent="180340" algn="just">
                        <a:lnSpc>
                          <a:spcPct val="150000"/>
                        </a:lnSpc>
                        <a:spcAft>
                          <a:spcPts val="0"/>
                        </a:spcAft>
                      </a:pPr>
                      <a:r>
                        <a:rPr lang="it-IT" sz="1200" dirty="0">
                          <a:effectLst/>
                        </a:rPr>
                        <a:t>sintassi-testo</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2">
                  <a:txBody>
                    <a:bodyPr/>
                    <a:lstStyle/>
                    <a:p>
                      <a:pPr indent="180340" algn="just">
                        <a:lnSpc>
                          <a:spcPct val="150000"/>
                        </a:lnSpc>
                        <a:spcAft>
                          <a:spcPts val="0"/>
                        </a:spcAft>
                      </a:pPr>
                      <a:r>
                        <a:rPr lang="it-IT" sz="1200" dirty="0">
                          <a:effectLst/>
                        </a:rPr>
                        <a:t>Coesione</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pPr indent="180340" algn="just">
                        <a:lnSpc>
                          <a:spcPct val="150000"/>
                        </a:lnSpc>
                        <a:spcAft>
                          <a:spcPts val="0"/>
                        </a:spcAft>
                      </a:pP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9">
                  <a:txBody>
                    <a:bodyPr/>
                    <a:lstStyle/>
                    <a:p>
                      <a:pPr indent="180340" algn="just">
                        <a:lnSpc>
                          <a:spcPct val="150000"/>
                        </a:lnSpc>
                        <a:spcAft>
                          <a:spcPts val="0"/>
                        </a:spcAft>
                      </a:pPr>
                      <a:r>
                        <a:rPr lang="it-IT" sz="1200" dirty="0">
                          <a:solidFill>
                            <a:srgbClr val="7030A0"/>
                          </a:solidFill>
                          <a:effectLst/>
                        </a:rPr>
                        <a:t>Gestione dell’informazione </a:t>
                      </a:r>
                      <a:endParaRPr lang="cs-CZ" sz="1200" dirty="0">
                        <a:solidFill>
                          <a:srgbClr val="7030A0"/>
                        </a:solidFill>
                        <a:effectLst/>
                        <a:latin typeface="Times New Roman" panose="02020603050405020304" pitchFamily="18" charset="0"/>
                        <a:ea typeface="Yu Mincho" panose="02020400000000000000" pitchFamily="18" charset="-128"/>
                        <a:cs typeface="Times New Roman" panose="02020603050405020304" pitchFamily="18" charset="0"/>
                      </a:endParaRPr>
                    </a:p>
                    <a:p>
                      <a:pPr indent="180340" algn="just">
                        <a:lnSpc>
                          <a:spcPct val="150000"/>
                        </a:lnSpc>
                        <a:spcAft>
                          <a:spcPts val="0"/>
                        </a:spcAft>
                      </a:pPr>
                      <a:r>
                        <a:rPr lang="it-IT" sz="1200" dirty="0">
                          <a:effectLst/>
                        </a:rPr>
                        <a:t> </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it-IT"/>
                    </a:p>
                  </a:txBody>
                  <a:tcPr/>
                </a:tc>
                <a:extLst>
                  <a:ext uri="{0D108BD9-81ED-4DB2-BD59-A6C34878D82A}">
                    <a16:rowId xmlns:a16="http://schemas.microsoft.com/office/drawing/2014/main" val="532116968"/>
                  </a:ext>
                </a:extLst>
              </a:tr>
              <a:tr h="951166">
                <a:tc rowSpan="2">
                  <a:txBody>
                    <a:bodyPr/>
                    <a:lstStyle/>
                    <a:p>
                      <a:pPr indent="180340" algn="l">
                        <a:lnSpc>
                          <a:spcPct val="150000"/>
                        </a:lnSpc>
                        <a:spcAft>
                          <a:spcPts val="0"/>
                        </a:spcAft>
                      </a:pPr>
                      <a:r>
                        <a:rPr lang="it-IT" sz="1200" dirty="0">
                          <a:effectLst/>
                        </a:rPr>
                        <a:t>Fenomeni indagati per la</a:t>
                      </a:r>
                      <a:r>
                        <a:rPr lang="it-IT" sz="1200" baseline="0" dirty="0">
                          <a:effectLst/>
                        </a:rPr>
                        <a:t> coesione e per la gestione dell’informazione</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2">
                  <a:txBody>
                    <a:bodyPr/>
                    <a:lstStyle/>
                    <a:p>
                      <a:pPr indent="180340" algn="just">
                        <a:lnSpc>
                          <a:spcPct val="150000"/>
                        </a:lnSpc>
                        <a:spcAft>
                          <a:spcPts val="0"/>
                        </a:spcAft>
                      </a:pPr>
                      <a:r>
                        <a:rPr lang="it-IT" sz="1200" dirty="0">
                          <a:effectLst/>
                        </a:rPr>
                        <a:t>Accordo</a:t>
                      </a:r>
                      <a:endParaRPr lang="cs-CZ" sz="1200" dirty="0">
                        <a:effectLst/>
                      </a:endParaRPr>
                    </a:p>
                    <a:p>
                      <a:pPr indent="180340" algn="just">
                        <a:lnSpc>
                          <a:spcPct val="150000"/>
                        </a:lnSpc>
                        <a:spcAft>
                          <a:spcPts val="0"/>
                        </a:spcAft>
                      </a:pPr>
                      <a:r>
                        <a:rPr lang="it-IT" sz="1200" dirty="0">
                          <a:effectLst/>
                        </a:rPr>
                        <a:t>di genere</a:t>
                      </a:r>
                      <a:endParaRPr lang="cs-CZ" sz="1200" dirty="0">
                        <a:effectLst/>
                      </a:endParaRPr>
                    </a:p>
                    <a:p>
                      <a:pPr indent="180340" algn="just">
                        <a:lnSpc>
                          <a:spcPct val="150000"/>
                        </a:lnSpc>
                        <a:spcAft>
                          <a:spcPts val="0"/>
                        </a:spcAft>
                      </a:pPr>
                      <a:r>
                        <a:rPr lang="it-IT" sz="1200" dirty="0">
                          <a:effectLst/>
                        </a:rPr>
                        <a:t>di numero</a:t>
                      </a:r>
                      <a:endParaRPr lang="cs-CZ" sz="1200" dirty="0">
                        <a:effectLst/>
                      </a:endParaRPr>
                    </a:p>
                    <a:p>
                      <a:pPr indent="180340" algn="just">
                        <a:lnSpc>
                          <a:spcPct val="150000"/>
                        </a:lnSpc>
                        <a:spcAft>
                          <a:spcPts val="0"/>
                        </a:spcAft>
                      </a:pPr>
                      <a:r>
                        <a:rPr lang="it-IT" sz="1200" dirty="0">
                          <a:effectLst/>
                        </a:rPr>
                        <a:t>di persona</a:t>
                      </a:r>
                      <a:endParaRPr lang="cs-CZ" sz="1200" dirty="0">
                        <a:effectLst/>
                      </a:endParaRPr>
                    </a:p>
                    <a:p>
                      <a:pPr indent="180340" algn="just">
                        <a:lnSpc>
                          <a:spcPct val="150000"/>
                        </a:lnSpc>
                        <a:spcAft>
                          <a:spcPts val="0"/>
                        </a:spcAft>
                      </a:pPr>
                      <a:r>
                        <a:rPr lang="it-IT" sz="1200" dirty="0">
                          <a:effectLst/>
                        </a:rPr>
                        <a:t>di caso</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solidFill>
                      <a:schemeClr val="accent1">
                        <a:lumMod val="40000"/>
                        <a:lumOff val="60000"/>
                      </a:schemeClr>
                    </a:solidFill>
                  </a:tcPr>
                </a:tc>
                <a:tc hMerge="1">
                  <a:txBody>
                    <a:bodyPr/>
                    <a:lstStyle/>
                    <a:p>
                      <a:endParaRPr lang="cs-CZ"/>
                    </a:p>
                  </a:txBody>
                  <a:tcPr/>
                </a:tc>
                <a:tc>
                  <a:txBody>
                    <a:bodyPr/>
                    <a:lstStyle/>
                    <a:p>
                      <a:pPr indent="180340" algn="just">
                        <a:lnSpc>
                          <a:spcPct val="150000"/>
                        </a:lnSpc>
                        <a:spcAft>
                          <a:spcPts val="0"/>
                        </a:spcAft>
                      </a:pPr>
                      <a:r>
                        <a:rPr lang="it-IT" sz="1200" dirty="0">
                          <a:effectLst/>
                        </a:rPr>
                        <a:t>Connessione </a:t>
                      </a:r>
                      <a:endParaRPr lang="cs-CZ" sz="1200" dirty="0">
                        <a:effectLst/>
                      </a:endParaRPr>
                    </a:p>
                    <a:p>
                      <a:pPr indent="180340" algn="just">
                        <a:lnSpc>
                          <a:spcPct val="150000"/>
                        </a:lnSpc>
                        <a:spcAft>
                          <a:spcPts val="0"/>
                        </a:spcAft>
                      </a:pPr>
                      <a:r>
                        <a:rPr lang="it-IT" sz="1200" dirty="0">
                          <a:effectLst/>
                        </a:rPr>
                        <a:t>preposizioni</a:t>
                      </a:r>
                      <a:endParaRPr lang="cs-CZ" sz="1200" dirty="0">
                        <a:effectLst/>
                      </a:endParaRPr>
                    </a:p>
                    <a:p>
                      <a:pPr indent="180340" algn="just">
                        <a:lnSpc>
                          <a:spcPct val="150000"/>
                        </a:lnSpc>
                        <a:spcAft>
                          <a:spcPts val="0"/>
                        </a:spcAft>
                      </a:pPr>
                      <a:r>
                        <a:rPr lang="it-IT" sz="1200" dirty="0">
                          <a:effectLst/>
                        </a:rPr>
                        <a:t>connettivi</a:t>
                      </a:r>
                      <a:endParaRPr lang="cs-CZ" sz="1200" dirty="0">
                        <a:effectLst/>
                      </a:endParaRPr>
                    </a:p>
                    <a:p>
                      <a:pPr indent="180340" algn="just">
                        <a:lnSpc>
                          <a:spcPct val="150000"/>
                        </a:lnSpc>
                        <a:spcAft>
                          <a:spcPts val="0"/>
                        </a:spcAft>
                      </a:pPr>
                      <a:r>
                        <a:rPr lang="it-IT" sz="1200" dirty="0">
                          <a:effectLst/>
                        </a:rPr>
                        <a:t>punteggiatura</a:t>
                      </a:r>
                      <a:endParaRPr lang="cs-CZ" sz="1200" dirty="0">
                        <a:effectLst/>
                      </a:endParaRPr>
                    </a:p>
                    <a:p>
                      <a:pPr indent="180340" algn="just">
                        <a:lnSpc>
                          <a:spcPct val="150000"/>
                        </a:lnSpc>
                        <a:spcAft>
                          <a:spcPts val="0"/>
                        </a:spcAft>
                      </a:pPr>
                      <a:r>
                        <a:rPr lang="it-IT" sz="1200" dirty="0">
                          <a:effectLst/>
                        </a:rPr>
                        <a:t> </a:t>
                      </a:r>
                      <a:endParaRPr lang="cs-CZ" dirty="0"/>
                    </a:p>
                  </a:txBody>
                  <a:tcPr marL="44520" marR="44520" marT="0" marB="0">
                    <a:solidFill>
                      <a:schemeClr val="accent1">
                        <a:lumMod val="40000"/>
                        <a:lumOff val="60000"/>
                      </a:schemeClr>
                    </a:solidFill>
                  </a:tcPr>
                </a:tc>
                <a:tc gridSpan="7">
                  <a:txBody>
                    <a:bodyPr/>
                    <a:lstStyle/>
                    <a:p>
                      <a:pPr indent="180340" algn="just">
                        <a:lnSpc>
                          <a:spcPct val="150000"/>
                        </a:lnSpc>
                        <a:spcAft>
                          <a:spcPts val="0"/>
                        </a:spcAft>
                      </a:pPr>
                      <a:r>
                        <a:rPr lang="it-IT" sz="1200" dirty="0">
                          <a:effectLst/>
                        </a:rPr>
                        <a:t>Concordanza</a:t>
                      </a:r>
                      <a:endParaRPr lang="cs-CZ" sz="1200" dirty="0">
                        <a:effectLst/>
                      </a:endParaRPr>
                    </a:p>
                    <a:p>
                      <a:pPr indent="180340" algn="just">
                        <a:lnSpc>
                          <a:spcPct val="150000"/>
                        </a:lnSpc>
                        <a:spcAft>
                          <a:spcPts val="0"/>
                        </a:spcAft>
                      </a:pPr>
                      <a:r>
                        <a:rPr lang="it-IT" sz="1200" dirty="0">
                          <a:effectLst/>
                        </a:rPr>
                        <a:t>modo verbale</a:t>
                      </a:r>
                      <a:endParaRPr lang="cs-CZ" sz="1200" dirty="0">
                        <a:effectLst/>
                      </a:endParaRPr>
                    </a:p>
                    <a:p>
                      <a:pPr indent="180340" algn="just">
                        <a:lnSpc>
                          <a:spcPct val="150000"/>
                        </a:lnSpc>
                        <a:spcAft>
                          <a:spcPts val="0"/>
                        </a:spcAft>
                      </a:pPr>
                      <a:r>
                        <a:rPr lang="it-IT" sz="1200" dirty="0">
                          <a:effectLst/>
                        </a:rPr>
                        <a:t>tempo verbale</a:t>
                      </a:r>
                      <a:endParaRPr lang="cs-CZ" dirty="0"/>
                    </a:p>
                  </a:txBody>
                  <a:tcPr marL="44520" marR="44520" marT="0" marB="0">
                    <a:solidFill>
                      <a:schemeClr val="accent1">
                        <a:lumMod val="40000"/>
                        <a:lumOff val="60000"/>
                      </a:schemeClr>
                    </a:solidFill>
                  </a:tcPr>
                </a:tc>
                <a:tc hMerge="1">
                  <a:txBody>
                    <a:bodyPr/>
                    <a:lstStyle/>
                    <a:p>
                      <a:endParaRPr lang="cs-CZ"/>
                    </a:p>
                  </a:txBody>
                  <a:tcPr/>
                </a:tc>
                <a:tc hMerge="1">
                  <a:txBody>
                    <a:bodyPr/>
                    <a:lstStyle/>
                    <a:p>
                      <a:pPr indent="180340" algn="just">
                        <a:lnSpc>
                          <a:spcPct val="150000"/>
                        </a:lnSpc>
                        <a:spcAft>
                          <a:spcPts val="0"/>
                        </a:spcAft>
                      </a:pPr>
                      <a:r>
                        <a:rPr lang="it-IT" sz="1200" dirty="0">
                          <a:effectLst/>
                        </a:rPr>
                        <a:t>Concordanza</a:t>
                      </a:r>
                      <a:endParaRPr lang="cs-CZ" sz="1200" dirty="0">
                        <a:effectLst/>
                      </a:endParaRPr>
                    </a:p>
                    <a:p>
                      <a:pPr indent="180340" algn="just">
                        <a:lnSpc>
                          <a:spcPct val="150000"/>
                        </a:lnSpc>
                        <a:spcAft>
                          <a:spcPts val="0"/>
                        </a:spcAft>
                      </a:pPr>
                      <a:r>
                        <a:rPr lang="it-IT" sz="1200" dirty="0">
                          <a:effectLst/>
                        </a:rPr>
                        <a:t>modo verbale</a:t>
                      </a:r>
                      <a:endParaRPr lang="cs-CZ" sz="1200" dirty="0">
                        <a:effectLst/>
                      </a:endParaRPr>
                    </a:p>
                    <a:p>
                      <a:pPr indent="180340" algn="just">
                        <a:lnSpc>
                          <a:spcPct val="150000"/>
                        </a:lnSpc>
                        <a:spcAft>
                          <a:spcPts val="0"/>
                        </a:spcAft>
                      </a:pPr>
                      <a:r>
                        <a:rPr lang="it-IT" sz="1200" dirty="0">
                          <a:effectLst/>
                        </a:rPr>
                        <a:t>tempo verbale</a:t>
                      </a:r>
                      <a:endParaRPr lang="cs-CZ" dirty="0"/>
                    </a:p>
                  </a:txBody>
                  <a:tcPr marL="44520" marR="44520" marT="0" marB="0"/>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rowSpan="2">
                  <a:txBody>
                    <a:bodyPr/>
                    <a:lstStyle/>
                    <a:p>
                      <a:pPr indent="180340" algn="just">
                        <a:lnSpc>
                          <a:spcPct val="150000"/>
                        </a:lnSpc>
                        <a:spcAft>
                          <a:spcPts val="0"/>
                        </a:spcAft>
                      </a:pPr>
                      <a:r>
                        <a:rPr lang="it-IT" sz="1200" dirty="0">
                          <a:effectLst/>
                        </a:rPr>
                        <a:t> </a:t>
                      </a:r>
                      <a:endParaRPr lang="cs-CZ" sz="1200" dirty="0">
                        <a:effectLst/>
                      </a:endParaRPr>
                    </a:p>
                    <a:p>
                      <a:pPr indent="180340" algn="just">
                        <a:lnSpc>
                          <a:spcPct val="150000"/>
                        </a:lnSpc>
                        <a:spcAft>
                          <a:spcPts val="0"/>
                        </a:spcAft>
                      </a:pPr>
                      <a:r>
                        <a:rPr lang="it-IT" sz="1200" dirty="0">
                          <a:effectLst/>
                        </a:rPr>
                        <a:t> </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solidFill>
                      <a:schemeClr val="accent1">
                        <a:lumMod val="40000"/>
                        <a:lumOff val="60000"/>
                      </a:schemeClr>
                    </a:solidFill>
                  </a:tcPr>
                </a:tc>
                <a:extLst>
                  <a:ext uri="{0D108BD9-81ED-4DB2-BD59-A6C34878D82A}">
                    <a16:rowId xmlns:a16="http://schemas.microsoft.com/office/drawing/2014/main" val="3808138245"/>
                  </a:ext>
                </a:extLst>
              </a:tr>
              <a:tr h="312577">
                <a:tc vMerge="1">
                  <a:txBody>
                    <a:bodyPr/>
                    <a:lstStyle/>
                    <a:p>
                      <a:endParaRPr lang="cs-CZ"/>
                    </a:p>
                  </a:txBody>
                  <a:tcPr/>
                </a:tc>
                <a:tc gridSpan="2">
                  <a:txBody>
                    <a:bodyPr/>
                    <a:lstStyle/>
                    <a:p>
                      <a:pPr indent="180340" algn="just">
                        <a:lnSpc>
                          <a:spcPct val="150000"/>
                        </a:lnSpc>
                        <a:spcAft>
                          <a:spcPts val="0"/>
                        </a:spcAft>
                      </a:pPr>
                      <a:r>
                        <a:rPr lang="it-IT" sz="1200" dirty="0">
                          <a:solidFill>
                            <a:srgbClr val="7030A0"/>
                          </a:solidFill>
                          <a:effectLst/>
                        </a:rPr>
                        <a:t>Definizione dell’</a:t>
                      </a:r>
                      <a:r>
                        <a:rPr lang="it-IT" sz="1200" dirty="0" err="1">
                          <a:solidFill>
                            <a:srgbClr val="7030A0"/>
                          </a:solidFill>
                          <a:effectLst/>
                        </a:rPr>
                        <a:t>inf</a:t>
                      </a:r>
                      <a:r>
                        <a:rPr lang="it-IT" sz="1200" dirty="0">
                          <a:solidFill>
                            <a:srgbClr val="7030A0"/>
                          </a:solidFill>
                          <a:effectLst/>
                        </a:rPr>
                        <a:t>.</a:t>
                      </a:r>
                      <a:endParaRPr lang="cs-CZ" sz="1200" dirty="0">
                        <a:solidFill>
                          <a:srgbClr val="7030A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solidFill>
                      <a:schemeClr val="accent1">
                        <a:lumMod val="40000"/>
                        <a:lumOff val="60000"/>
                      </a:schemeClr>
                    </a:solidFill>
                  </a:tcPr>
                </a:tc>
                <a:tc hMerge="1">
                  <a:txBody>
                    <a:bodyPr/>
                    <a:lstStyle/>
                    <a:p>
                      <a:endParaRPr lang="cs-CZ"/>
                    </a:p>
                  </a:txBody>
                  <a:tcPr/>
                </a:tc>
                <a:tc>
                  <a:txBody>
                    <a:bodyPr/>
                    <a:lstStyle/>
                    <a:p>
                      <a:r>
                        <a:rPr lang="it-IT" sz="1200" dirty="0">
                          <a:solidFill>
                            <a:srgbClr val="7030A0"/>
                          </a:solidFill>
                          <a:effectLst/>
                        </a:rPr>
                        <a:t>Distribuzione dell’</a:t>
                      </a:r>
                      <a:r>
                        <a:rPr lang="it-IT" sz="1200" dirty="0" err="1">
                          <a:solidFill>
                            <a:srgbClr val="7030A0"/>
                          </a:solidFill>
                          <a:effectLst/>
                        </a:rPr>
                        <a:t>inf</a:t>
                      </a:r>
                      <a:r>
                        <a:rPr lang="it-IT" sz="1200" dirty="0">
                          <a:solidFill>
                            <a:srgbClr val="7030A0"/>
                          </a:solidFill>
                          <a:effectLst/>
                        </a:rPr>
                        <a:t>.</a:t>
                      </a:r>
                      <a:endParaRPr lang="cs-CZ" dirty="0">
                        <a:solidFill>
                          <a:srgbClr val="7030A0"/>
                        </a:solidFill>
                      </a:endParaRPr>
                    </a:p>
                  </a:txBody>
                  <a:tcPr marL="44520" marR="44520" marT="0" marB="0">
                    <a:solidFill>
                      <a:schemeClr val="accent1">
                        <a:lumMod val="40000"/>
                        <a:lumOff val="60000"/>
                      </a:schemeClr>
                    </a:solidFill>
                  </a:tcPr>
                </a:tc>
                <a:tc gridSpan="7">
                  <a:txBody>
                    <a:bodyPr/>
                    <a:lstStyle/>
                    <a:p>
                      <a:r>
                        <a:rPr lang="it-IT" sz="1200" dirty="0">
                          <a:solidFill>
                            <a:srgbClr val="7030A0"/>
                          </a:solidFill>
                          <a:effectLst/>
                        </a:rPr>
                        <a:t>Movimento referenziale</a:t>
                      </a:r>
                      <a:endParaRPr lang="cs-CZ" dirty="0">
                        <a:solidFill>
                          <a:srgbClr val="7030A0"/>
                        </a:solidFill>
                      </a:endParaRPr>
                    </a:p>
                  </a:txBody>
                  <a:tcPr marL="44520" marR="44520" marT="0" marB="0">
                    <a:solidFill>
                      <a:schemeClr val="accent1">
                        <a:lumMod val="40000"/>
                        <a:lumOff val="60000"/>
                      </a:schemeClr>
                    </a:solidFill>
                  </a:tcPr>
                </a:tc>
                <a:tc hMerge="1">
                  <a:txBody>
                    <a:bodyPr/>
                    <a:lstStyle/>
                    <a:p>
                      <a:endParaRPr lang="cs-CZ"/>
                    </a:p>
                  </a:txBody>
                  <a:tcPr/>
                </a:tc>
                <a:tc hMerge="1">
                  <a:txBody>
                    <a:bodyPr/>
                    <a:lstStyle/>
                    <a:p>
                      <a:r>
                        <a:rPr lang="it-IT" sz="1200" dirty="0">
                          <a:effectLst/>
                        </a:rPr>
                        <a:t>Movimento referenziale</a:t>
                      </a:r>
                      <a:endParaRPr lang="cs-CZ" dirty="0"/>
                    </a:p>
                  </a:txBody>
                  <a:tcPr marL="44520" marR="44520" marT="0" marB="0"/>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vMerge="1">
                  <a:txBody>
                    <a:bodyPr/>
                    <a:lstStyle/>
                    <a:p>
                      <a:endParaRPr lang="it-IT"/>
                    </a:p>
                  </a:txBody>
                  <a:tcPr/>
                </a:tc>
                <a:extLst>
                  <a:ext uri="{0D108BD9-81ED-4DB2-BD59-A6C34878D82A}">
                    <a16:rowId xmlns:a16="http://schemas.microsoft.com/office/drawing/2014/main" val="2350798148"/>
                  </a:ext>
                </a:extLst>
              </a:tr>
              <a:tr h="367760">
                <a:tc>
                  <a:txBody>
                    <a:bodyPr/>
                    <a:lstStyle/>
                    <a:p>
                      <a:pPr indent="180340" algn="just">
                        <a:lnSpc>
                          <a:spcPct val="150000"/>
                        </a:lnSpc>
                        <a:spcAft>
                          <a:spcPts val="0"/>
                        </a:spcAft>
                      </a:pPr>
                      <a:r>
                        <a:rPr lang="it-IT" sz="1200" dirty="0">
                          <a:effectLst/>
                        </a:rPr>
                        <a:t>Livello sintattico *</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a:txBody>
                    <a:bodyPr/>
                    <a:lstStyle/>
                    <a:p>
                      <a:pPr indent="180340" algn="just">
                        <a:lnSpc>
                          <a:spcPct val="150000"/>
                        </a:lnSpc>
                        <a:spcAft>
                          <a:spcPts val="0"/>
                        </a:spcAft>
                      </a:pPr>
                      <a:r>
                        <a:rPr lang="it-IT" sz="1200">
                          <a:effectLst/>
                        </a:rPr>
                        <a:t>Sintagma</a:t>
                      </a: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2">
                  <a:txBody>
                    <a:bodyPr/>
                    <a:lstStyle/>
                    <a:p>
                      <a:r>
                        <a:rPr lang="it-IT" sz="1200" dirty="0">
                          <a:effectLst/>
                        </a:rPr>
                        <a:t>Tra sintagmi</a:t>
                      </a:r>
                      <a:endParaRPr lang="cs-CZ" dirty="0"/>
                    </a:p>
                  </a:txBody>
                  <a:tcPr marL="44520" marR="44520" marT="0" marB="0"/>
                </a:tc>
                <a:tc hMerge="1">
                  <a:txBody>
                    <a:bodyPr/>
                    <a:lstStyle/>
                    <a:p>
                      <a:pPr indent="180340" algn="just">
                        <a:lnSpc>
                          <a:spcPct val="150000"/>
                        </a:lnSpc>
                        <a:spcAft>
                          <a:spcPts val="0"/>
                        </a:spcAft>
                      </a:pP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2">
                  <a:txBody>
                    <a:bodyPr/>
                    <a:lstStyle/>
                    <a:p>
                      <a:r>
                        <a:rPr lang="it-IT" sz="1200" dirty="0">
                          <a:effectLst/>
                        </a:rPr>
                        <a:t>Frase</a:t>
                      </a:r>
                      <a:endParaRPr lang="cs-CZ" dirty="0"/>
                    </a:p>
                  </a:txBody>
                  <a:tcPr marL="44520" marR="44520" marT="0" marB="0"/>
                </a:tc>
                <a:tc hMerge="1">
                  <a:txBody>
                    <a:bodyPr/>
                    <a:lstStyle/>
                    <a:p>
                      <a:endParaRPr lang="cs-CZ" dirty="0"/>
                    </a:p>
                  </a:txBody>
                  <a:tcPr marL="44520" marR="44520" marT="0" marB="0"/>
                </a:tc>
                <a:tc>
                  <a:txBody>
                    <a:bodyPr/>
                    <a:lstStyle/>
                    <a:p>
                      <a:pPr indent="0" algn="just">
                        <a:lnSpc>
                          <a:spcPct val="150000"/>
                        </a:lnSpc>
                        <a:spcAft>
                          <a:spcPts val="0"/>
                        </a:spcAft>
                      </a:pPr>
                      <a:r>
                        <a:rPr lang="it-IT" sz="1200" dirty="0">
                          <a:effectLst/>
                        </a:rPr>
                        <a:t>Tra frasi</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3">
                  <a:txBody>
                    <a:bodyPr/>
                    <a:lstStyle/>
                    <a:p>
                      <a:pPr indent="0" algn="just">
                        <a:lnSpc>
                          <a:spcPct val="150000"/>
                        </a:lnSpc>
                        <a:spcAft>
                          <a:spcPts val="0"/>
                        </a:spcAft>
                      </a:pPr>
                      <a:r>
                        <a:rPr lang="it-IT" sz="1200" dirty="0">
                          <a:effectLst/>
                        </a:rPr>
                        <a:t>Intra-testo</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endParaRPr lang="cs-CZ"/>
                    </a:p>
                  </a:txBody>
                  <a:tcPr/>
                </a:tc>
                <a:tc hMerge="1">
                  <a:txBody>
                    <a:bodyPr/>
                    <a:lstStyle/>
                    <a:p>
                      <a:pPr indent="180340" algn="just">
                        <a:lnSpc>
                          <a:spcPct val="150000"/>
                        </a:lnSpc>
                        <a:spcAft>
                          <a:spcPts val="0"/>
                        </a:spcAft>
                      </a:pPr>
                      <a:r>
                        <a:rPr lang="it-IT" sz="1200" dirty="0">
                          <a:effectLst/>
                        </a:rPr>
                        <a:t> </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2">
                  <a:txBody>
                    <a:bodyPr/>
                    <a:lstStyle/>
                    <a:p>
                      <a:r>
                        <a:rPr lang="it-IT" sz="1200" dirty="0">
                          <a:effectLst/>
                        </a:rPr>
                        <a:t> </a:t>
                      </a:r>
                      <a:endParaRPr lang="cs-CZ" dirty="0"/>
                    </a:p>
                  </a:txBody>
                  <a:tcPr marL="44520" marR="44520" marT="0" marB="0"/>
                </a:tc>
                <a:tc hMerge="1">
                  <a:txBody>
                    <a:bodyPr/>
                    <a:lstStyle/>
                    <a:p>
                      <a:endParaRPr lang="it-IT"/>
                    </a:p>
                  </a:txBody>
                  <a:tcPr/>
                </a:tc>
                <a:extLst>
                  <a:ext uri="{0D108BD9-81ED-4DB2-BD59-A6C34878D82A}">
                    <a16:rowId xmlns:a16="http://schemas.microsoft.com/office/drawing/2014/main" val="70989955"/>
                  </a:ext>
                </a:extLst>
              </a:tr>
              <a:tr h="393132">
                <a:tc rowSpan="2">
                  <a:txBody>
                    <a:bodyPr/>
                    <a:lstStyle/>
                    <a:p>
                      <a:pPr indent="180340" algn="just">
                        <a:lnSpc>
                          <a:spcPct val="150000"/>
                        </a:lnSpc>
                        <a:spcAft>
                          <a:spcPts val="0"/>
                        </a:spcAft>
                      </a:pPr>
                      <a:r>
                        <a:rPr lang="it-IT" sz="1200">
                          <a:effectLst/>
                        </a:rPr>
                        <a:t>Elemento interessato dall’errore</a:t>
                      </a: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a:txBody>
                    <a:bodyPr/>
                    <a:lstStyle/>
                    <a:p>
                      <a:pPr indent="180340" algn="just">
                        <a:lnSpc>
                          <a:spcPct val="150000"/>
                        </a:lnSpc>
                        <a:spcAft>
                          <a:spcPts val="0"/>
                        </a:spcAft>
                      </a:pPr>
                      <a:r>
                        <a:rPr lang="it-IT" sz="1200" dirty="0">
                          <a:effectLst/>
                        </a:rPr>
                        <a:t>Nome</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solidFill>
                      <a:schemeClr val="tx2">
                        <a:lumMod val="40000"/>
                        <a:lumOff val="60000"/>
                      </a:schemeClr>
                    </a:solidFill>
                  </a:tcPr>
                </a:tc>
                <a:tc gridSpan="2">
                  <a:txBody>
                    <a:bodyPr/>
                    <a:lstStyle/>
                    <a:p>
                      <a:r>
                        <a:rPr lang="it-IT" sz="1200" dirty="0">
                          <a:effectLst/>
                        </a:rPr>
                        <a:t>Aggettivo</a:t>
                      </a:r>
                      <a:endParaRPr lang="cs-CZ" dirty="0"/>
                    </a:p>
                  </a:txBody>
                  <a:tcPr marL="44520" marR="44520" marT="0" marB="0">
                    <a:solidFill>
                      <a:schemeClr val="tx2">
                        <a:lumMod val="40000"/>
                        <a:lumOff val="60000"/>
                      </a:schemeClr>
                    </a:solidFill>
                  </a:tcPr>
                </a:tc>
                <a:tc hMerge="1">
                  <a:txBody>
                    <a:bodyPr/>
                    <a:lstStyle/>
                    <a:p>
                      <a:pPr indent="180340" algn="just">
                        <a:lnSpc>
                          <a:spcPct val="150000"/>
                        </a:lnSpc>
                        <a:spcAft>
                          <a:spcPts val="0"/>
                        </a:spcAft>
                      </a:pP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2">
                  <a:txBody>
                    <a:bodyPr/>
                    <a:lstStyle/>
                    <a:p>
                      <a:pPr indent="0" algn="just">
                        <a:lnSpc>
                          <a:spcPct val="150000"/>
                        </a:lnSpc>
                        <a:spcAft>
                          <a:spcPts val="0"/>
                        </a:spcAft>
                      </a:pPr>
                      <a:r>
                        <a:rPr lang="it-IT" sz="1200" dirty="0" err="1">
                          <a:effectLst/>
                        </a:rPr>
                        <a:t>Agg</a:t>
                      </a:r>
                      <a:r>
                        <a:rPr lang="it-IT" sz="1200" dirty="0">
                          <a:effectLst/>
                        </a:rPr>
                        <a:t>. </a:t>
                      </a:r>
                      <a:r>
                        <a:rPr lang="it-IT" sz="1200" dirty="0" err="1">
                          <a:effectLst/>
                        </a:rPr>
                        <a:t>poss</a:t>
                      </a:r>
                      <a:r>
                        <a:rPr lang="it-IT" sz="1200" dirty="0">
                          <a:effectLst/>
                        </a:rPr>
                        <a:t>.</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solidFill>
                      <a:schemeClr val="tx2">
                        <a:lumMod val="40000"/>
                        <a:lumOff val="60000"/>
                      </a:schemeClr>
                    </a:solidFill>
                  </a:tcPr>
                </a:tc>
                <a:tc hMerge="1">
                  <a:txBody>
                    <a:bodyPr/>
                    <a:lstStyle/>
                    <a:p>
                      <a:pPr indent="180340" algn="just">
                        <a:lnSpc>
                          <a:spcPct val="150000"/>
                        </a:lnSpc>
                        <a:spcAft>
                          <a:spcPts val="0"/>
                        </a:spcAft>
                      </a:pP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rowSpan="2">
                  <a:txBody>
                    <a:bodyPr/>
                    <a:lstStyle/>
                    <a:p>
                      <a:r>
                        <a:rPr lang="it-IT" sz="1200" dirty="0" err="1">
                          <a:effectLst/>
                        </a:rPr>
                        <a:t>Prep</a:t>
                      </a:r>
                      <a:r>
                        <a:rPr lang="it-IT" sz="1200" dirty="0">
                          <a:effectLst/>
                        </a:rPr>
                        <a:t>. propria</a:t>
                      </a:r>
                      <a:endParaRPr lang="cs-CZ" dirty="0"/>
                    </a:p>
                  </a:txBody>
                  <a:tcPr marL="44520" marR="44520" marT="0" marB="0">
                    <a:solidFill>
                      <a:schemeClr val="tx2">
                        <a:lumMod val="40000"/>
                        <a:lumOff val="60000"/>
                      </a:schemeClr>
                    </a:solidFill>
                  </a:tcPr>
                </a:tc>
                <a:tc gridSpan="2">
                  <a:txBody>
                    <a:bodyPr/>
                    <a:lstStyle/>
                    <a:p>
                      <a:r>
                        <a:rPr lang="it-IT" sz="1200" dirty="0">
                          <a:effectLst/>
                        </a:rPr>
                        <a:t>Congiunzione</a:t>
                      </a:r>
                      <a:endParaRPr lang="cs-CZ" dirty="0"/>
                    </a:p>
                  </a:txBody>
                  <a:tcPr marL="44520" marR="44520" marT="0" marB="0">
                    <a:solidFill>
                      <a:schemeClr val="tx2">
                        <a:lumMod val="40000"/>
                        <a:lumOff val="60000"/>
                      </a:schemeClr>
                    </a:solidFill>
                  </a:tcPr>
                </a:tc>
                <a:tc hMerge="1">
                  <a:txBody>
                    <a:bodyPr/>
                    <a:lstStyle/>
                    <a:p>
                      <a:endParaRPr lang="cs-CZ"/>
                    </a:p>
                  </a:txBody>
                  <a:tcPr/>
                </a:tc>
                <a:tc rowSpan="2">
                  <a:txBody>
                    <a:bodyPr/>
                    <a:lstStyle/>
                    <a:p>
                      <a:r>
                        <a:rPr lang="it-IT" sz="1200" dirty="0" err="1">
                          <a:effectLst/>
                        </a:rPr>
                        <a:t>Prep</a:t>
                      </a:r>
                      <a:r>
                        <a:rPr lang="it-IT" sz="1200" dirty="0">
                          <a:effectLst/>
                        </a:rPr>
                        <a:t>. impropria</a:t>
                      </a:r>
                      <a:endParaRPr lang="cs-CZ" dirty="0"/>
                    </a:p>
                  </a:txBody>
                  <a:tcPr marL="44520" marR="44520" marT="0" marB="0">
                    <a:solidFill>
                      <a:schemeClr val="tx2">
                        <a:lumMod val="40000"/>
                        <a:lumOff val="60000"/>
                      </a:schemeClr>
                    </a:solidFill>
                  </a:tcPr>
                </a:tc>
                <a:tc rowSpan="2" gridSpan="2">
                  <a:txBody>
                    <a:bodyPr/>
                    <a:lstStyle/>
                    <a:p>
                      <a:pPr indent="180340" algn="just">
                        <a:lnSpc>
                          <a:spcPct val="150000"/>
                        </a:lnSpc>
                        <a:spcAft>
                          <a:spcPts val="0"/>
                        </a:spcAft>
                      </a:pPr>
                      <a:r>
                        <a:rPr lang="it-IT" sz="1200" dirty="0">
                          <a:effectLst/>
                        </a:rPr>
                        <a:t>..</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solidFill>
                      <a:schemeClr val="tx2">
                        <a:lumMod val="40000"/>
                        <a:lumOff val="60000"/>
                      </a:schemeClr>
                    </a:solidFill>
                  </a:tcPr>
                </a:tc>
                <a:tc rowSpan="2" hMerge="1">
                  <a:txBody>
                    <a:bodyPr/>
                    <a:lstStyle/>
                    <a:p>
                      <a:endParaRPr lang="it-IT"/>
                    </a:p>
                  </a:txBody>
                  <a:tcPr/>
                </a:tc>
                <a:extLst>
                  <a:ext uri="{0D108BD9-81ED-4DB2-BD59-A6C34878D82A}">
                    <a16:rowId xmlns:a16="http://schemas.microsoft.com/office/drawing/2014/main" val="3914797626"/>
                  </a:ext>
                </a:extLst>
              </a:tr>
              <a:tr h="232021">
                <a:tc vMerge="1">
                  <a:txBody>
                    <a:bodyPr/>
                    <a:lstStyle/>
                    <a:p>
                      <a:endParaRPr lang="cs-CZ"/>
                    </a:p>
                  </a:txBody>
                  <a:tcPr/>
                </a:tc>
                <a:tc>
                  <a:txBody>
                    <a:bodyPr/>
                    <a:lstStyle/>
                    <a:p>
                      <a:pPr indent="180340" algn="just">
                        <a:lnSpc>
                          <a:spcPct val="150000"/>
                        </a:lnSpc>
                        <a:spcAft>
                          <a:spcPts val="0"/>
                        </a:spcAft>
                      </a:pPr>
                      <a:r>
                        <a:rPr lang="it-IT" sz="1200" dirty="0">
                          <a:effectLst/>
                        </a:rPr>
                        <a:t>Articolo </a:t>
                      </a:r>
                      <a:r>
                        <a:rPr lang="it-IT" sz="1200" dirty="0" err="1">
                          <a:effectLst/>
                        </a:rPr>
                        <a:t>det</a:t>
                      </a:r>
                      <a:r>
                        <a:rPr lang="it-IT" sz="1200" dirty="0">
                          <a:effectLst/>
                        </a:rPr>
                        <a:t>.</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solidFill>
                      <a:schemeClr val="tx2">
                        <a:lumMod val="40000"/>
                        <a:lumOff val="60000"/>
                      </a:schemeClr>
                    </a:solidFill>
                  </a:tcPr>
                </a:tc>
                <a:tc gridSpan="2">
                  <a:txBody>
                    <a:bodyPr/>
                    <a:lstStyle/>
                    <a:p>
                      <a:r>
                        <a:rPr lang="it-IT" sz="1200" dirty="0">
                          <a:effectLst/>
                        </a:rPr>
                        <a:t>Articolo </a:t>
                      </a:r>
                      <a:r>
                        <a:rPr lang="it-IT" sz="1200" dirty="0" err="1">
                          <a:effectLst/>
                        </a:rPr>
                        <a:t>indet</a:t>
                      </a:r>
                      <a:r>
                        <a:rPr lang="it-IT" sz="1200" dirty="0">
                          <a:effectLst/>
                        </a:rPr>
                        <a:t>.</a:t>
                      </a:r>
                      <a:endParaRPr lang="cs-CZ" dirty="0"/>
                    </a:p>
                  </a:txBody>
                  <a:tcPr marL="44520" marR="44520" marT="0" marB="0">
                    <a:solidFill>
                      <a:schemeClr val="tx2">
                        <a:lumMod val="40000"/>
                        <a:lumOff val="60000"/>
                      </a:schemeClr>
                    </a:solidFill>
                  </a:tcPr>
                </a:tc>
                <a:tc hMerge="1">
                  <a:txBody>
                    <a:bodyPr/>
                    <a:lstStyle/>
                    <a:p>
                      <a:pPr indent="180340" algn="just">
                        <a:lnSpc>
                          <a:spcPct val="150000"/>
                        </a:lnSpc>
                        <a:spcAft>
                          <a:spcPts val="0"/>
                        </a:spcAft>
                      </a:pP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2">
                  <a:txBody>
                    <a:bodyPr/>
                    <a:lstStyle/>
                    <a:p>
                      <a:pPr indent="0" algn="just">
                        <a:lnSpc>
                          <a:spcPct val="150000"/>
                        </a:lnSpc>
                        <a:spcAft>
                          <a:spcPts val="0"/>
                        </a:spcAft>
                      </a:pPr>
                      <a:r>
                        <a:rPr lang="it-IT" sz="1200" dirty="0">
                          <a:effectLst/>
                        </a:rPr>
                        <a:t>Verbo</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solidFill>
                      <a:schemeClr val="tx2">
                        <a:lumMod val="40000"/>
                        <a:lumOff val="60000"/>
                      </a:schemeClr>
                    </a:solidFill>
                  </a:tcPr>
                </a:tc>
                <a:tc hMerge="1">
                  <a:txBody>
                    <a:bodyPr/>
                    <a:lstStyle/>
                    <a:p>
                      <a:pPr indent="180340" algn="just">
                        <a:lnSpc>
                          <a:spcPct val="150000"/>
                        </a:lnSpc>
                        <a:spcAft>
                          <a:spcPts val="0"/>
                        </a:spcAft>
                      </a:pP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vMerge="1">
                  <a:txBody>
                    <a:bodyPr/>
                    <a:lstStyle/>
                    <a:p>
                      <a:endParaRPr lang="cs-CZ"/>
                    </a:p>
                  </a:txBody>
                  <a:tcPr/>
                </a:tc>
                <a:tc gridSpan="2">
                  <a:txBody>
                    <a:bodyPr/>
                    <a:lstStyle/>
                    <a:p>
                      <a:r>
                        <a:rPr lang="it-IT" sz="1200" dirty="0">
                          <a:effectLst/>
                        </a:rPr>
                        <a:t>Ausiliare</a:t>
                      </a:r>
                      <a:endParaRPr lang="cs-CZ" dirty="0"/>
                    </a:p>
                  </a:txBody>
                  <a:tcPr marL="44520" marR="44520" marT="0" marB="0">
                    <a:solidFill>
                      <a:schemeClr val="tx2">
                        <a:lumMod val="40000"/>
                        <a:lumOff val="60000"/>
                      </a:schemeClr>
                    </a:solidFill>
                  </a:tcPr>
                </a:tc>
                <a:tc hMerge="1">
                  <a:txBody>
                    <a:bodyPr/>
                    <a:lstStyle/>
                    <a:p>
                      <a:endParaRPr lang="cs-CZ"/>
                    </a:p>
                  </a:txBody>
                  <a:tcPr/>
                </a:tc>
                <a:tc vMerge="1">
                  <a:txBody>
                    <a:bodyPr/>
                    <a:lstStyle/>
                    <a:p>
                      <a:endParaRPr lang="cs-CZ"/>
                    </a:p>
                  </a:txBody>
                  <a:tcPr/>
                </a:tc>
                <a:tc gridSpan="2" vMerge="1">
                  <a:txBody>
                    <a:bodyPr/>
                    <a:lstStyle/>
                    <a:p>
                      <a:endParaRPr lang="cs-CZ"/>
                    </a:p>
                  </a:txBody>
                  <a:tcPr/>
                </a:tc>
                <a:tc hMerge="1" vMerge="1">
                  <a:txBody>
                    <a:bodyPr/>
                    <a:lstStyle/>
                    <a:p>
                      <a:endParaRPr lang="it-IT"/>
                    </a:p>
                  </a:txBody>
                  <a:tcPr/>
                </a:tc>
                <a:extLst>
                  <a:ext uri="{0D108BD9-81ED-4DB2-BD59-A6C34878D82A}">
                    <a16:rowId xmlns:a16="http://schemas.microsoft.com/office/drawing/2014/main" val="403736066"/>
                  </a:ext>
                </a:extLst>
              </a:tr>
              <a:tr h="367760">
                <a:tc>
                  <a:txBody>
                    <a:bodyPr/>
                    <a:lstStyle/>
                    <a:p>
                      <a:pPr indent="180340" algn="just">
                        <a:lnSpc>
                          <a:spcPct val="150000"/>
                        </a:lnSpc>
                        <a:spcAft>
                          <a:spcPts val="0"/>
                        </a:spcAft>
                      </a:pPr>
                      <a:r>
                        <a:rPr lang="it-IT" sz="1200">
                          <a:effectLst/>
                        </a:rPr>
                        <a:t>Ruolo sintattico dell’elemento </a:t>
                      </a: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a:txBody>
                    <a:bodyPr/>
                    <a:lstStyle/>
                    <a:p>
                      <a:pPr indent="180340" algn="just">
                        <a:lnSpc>
                          <a:spcPct val="150000"/>
                        </a:lnSpc>
                        <a:spcAft>
                          <a:spcPts val="0"/>
                        </a:spcAft>
                      </a:pPr>
                      <a:r>
                        <a:rPr lang="it-IT" sz="1200">
                          <a:effectLst/>
                        </a:rPr>
                        <a:t>Soggetto</a:t>
                      </a: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2">
                  <a:txBody>
                    <a:bodyPr/>
                    <a:lstStyle/>
                    <a:p>
                      <a:r>
                        <a:rPr lang="it-IT" sz="1200" dirty="0">
                          <a:effectLst/>
                        </a:rPr>
                        <a:t>Predicato</a:t>
                      </a:r>
                      <a:endParaRPr lang="cs-CZ" dirty="0"/>
                    </a:p>
                  </a:txBody>
                  <a:tcPr marL="44520" marR="44520" marT="0" marB="0"/>
                </a:tc>
                <a:tc hMerge="1">
                  <a:txBody>
                    <a:bodyPr/>
                    <a:lstStyle/>
                    <a:p>
                      <a:pPr indent="180340" algn="just">
                        <a:lnSpc>
                          <a:spcPct val="150000"/>
                        </a:lnSpc>
                        <a:spcAft>
                          <a:spcPts val="0"/>
                        </a:spcAft>
                      </a:pP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3">
                  <a:txBody>
                    <a:bodyPr/>
                    <a:lstStyle/>
                    <a:p>
                      <a:pPr indent="0" algn="just">
                        <a:lnSpc>
                          <a:spcPct val="150000"/>
                        </a:lnSpc>
                        <a:spcAft>
                          <a:spcPts val="0"/>
                        </a:spcAft>
                      </a:pPr>
                      <a:r>
                        <a:rPr lang="it-IT" sz="1200" dirty="0">
                          <a:effectLst/>
                        </a:rPr>
                        <a:t>Oggetto diretto</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endParaRPr lang="cs-CZ"/>
                    </a:p>
                  </a:txBody>
                  <a:tcPr/>
                </a:tc>
                <a:tc hMerge="1">
                  <a:txBody>
                    <a:bodyPr/>
                    <a:lstStyle/>
                    <a:p>
                      <a:endParaRPr lang="cs-CZ"/>
                    </a:p>
                  </a:txBody>
                  <a:tcPr/>
                </a:tc>
                <a:tc gridSpan="2">
                  <a:txBody>
                    <a:bodyPr/>
                    <a:lstStyle/>
                    <a:p>
                      <a:pPr indent="0" algn="just">
                        <a:lnSpc>
                          <a:spcPct val="150000"/>
                        </a:lnSpc>
                        <a:spcAft>
                          <a:spcPts val="0"/>
                        </a:spcAft>
                      </a:pPr>
                      <a:r>
                        <a:rPr lang="it-IT" sz="1200" dirty="0">
                          <a:effectLst/>
                        </a:rPr>
                        <a:t>Oggetto indiretto</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endParaRPr lang="cs-CZ"/>
                    </a:p>
                  </a:txBody>
                  <a:tcPr/>
                </a:tc>
                <a:tc gridSpan="3">
                  <a:txBody>
                    <a:bodyPr/>
                    <a:lstStyle/>
                    <a:p>
                      <a:pPr indent="180340" algn="just">
                        <a:lnSpc>
                          <a:spcPct val="150000"/>
                        </a:lnSpc>
                        <a:spcAft>
                          <a:spcPts val="0"/>
                        </a:spcAft>
                      </a:pPr>
                      <a:r>
                        <a:rPr lang="it-IT" sz="1200">
                          <a:effectLst/>
                        </a:rPr>
                        <a:t>… </a:t>
                      </a: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endParaRPr lang="cs-CZ"/>
                    </a:p>
                  </a:txBody>
                  <a:tcPr/>
                </a:tc>
                <a:tc hMerge="1">
                  <a:txBody>
                    <a:bodyPr/>
                    <a:lstStyle/>
                    <a:p>
                      <a:endParaRPr lang="it-IT"/>
                    </a:p>
                  </a:txBody>
                  <a:tcPr/>
                </a:tc>
                <a:extLst>
                  <a:ext uri="{0D108BD9-81ED-4DB2-BD59-A6C34878D82A}">
                    <a16:rowId xmlns:a16="http://schemas.microsoft.com/office/drawing/2014/main" val="987791622"/>
                  </a:ext>
                </a:extLst>
              </a:tr>
              <a:tr h="367760">
                <a:tc>
                  <a:txBody>
                    <a:bodyPr/>
                    <a:lstStyle/>
                    <a:p>
                      <a:pPr indent="180340" algn="just">
                        <a:lnSpc>
                          <a:spcPct val="150000"/>
                        </a:lnSpc>
                        <a:spcAft>
                          <a:spcPts val="0"/>
                        </a:spcAft>
                      </a:pPr>
                      <a:r>
                        <a:rPr lang="it-IT" sz="1200" dirty="0">
                          <a:effectLst/>
                        </a:rPr>
                        <a:t>Descrizione</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a:txBody>
                    <a:bodyPr/>
                    <a:lstStyle/>
                    <a:p>
                      <a:pPr indent="180340" algn="just">
                        <a:lnSpc>
                          <a:spcPct val="150000"/>
                        </a:lnSpc>
                        <a:spcAft>
                          <a:spcPts val="0"/>
                        </a:spcAft>
                      </a:pPr>
                      <a:r>
                        <a:rPr lang="it-IT" sz="1200">
                          <a:effectLst/>
                        </a:rPr>
                        <a:t>Scelta</a:t>
                      </a: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2">
                  <a:txBody>
                    <a:bodyPr/>
                    <a:lstStyle/>
                    <a:p>
                      <a:r>
                        <a:rPr lang="it-IT" sz="1200" dirty="0">
                          <a:effectLst/>
                        </a:rPr>
                        <a:t>Omissione</a:t>
                      </a:r>
                      <a:endParaRPr lang="cs-CZ" dirty="0"/>
                    </a:p>
                  </a:txBody>
                  <a:tcPr marL="44520" marR="44520" marT="0" marB="0"/>
                </a:tc>
                <a:tc hMerge="1">
                  <a:txBody>
                    <a:bodyPr/>
                    <a:lstStyle/>
                    <a:p>
                      <a:pPr indent="180340" algn="just">
                        <a:lnSpc>
                          <a:spcPct val="150000"/>
                        </a:lnSpc>
                        <a:spcAft>
                          <a:spcPts val="0"/>
                        </a:spcAft>
                      </a:pP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3">
                  <a:txBody>
                    <a:bodyPr/>
                    <a:lstStyle/>
                    <a:p>
                      <a:pPr indent="0" algn="just">
                        <a:lnSpc>
                          <a:spcPct val="150000"/>
                        </a:lnSpc>
                        <a:spcAft>
                          <a:spcPts val="0"/>
                        </a:spcAft>
                      </a:pPr>
                      <a:r>
                        <a:rPr lang="it-IT" sz="1200" dirty="0">
                          <a:effectLst/>
                        </a:rPr>
                        <a:t>Aggiunta</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endParaRPr lang="cs-CZ"/>
                    </a:p>
                  </a:txBody>
                  <a:tcPr/>
                </a:tc>
                <a:tc hMerge="1">
                  <a:txBody>
                    <a:bodyPr/>
                    <a:lstStyle/>
                    <a:p>
                      <a:endParaRPr lang="cs-CZ"/>
                    </a:p>
                  </a:txBody>
                  <a:tcPr/>
                </a:tc>
                <a:tc>
                  <a:txBody>
                    <a:bodyPr/>
                    <a:lstStyle/>
                    <a:p>
                      <a:pPr indent="180340" algn="just">
                        <a:lnSpc>
                          <a:spcPct val="150000"/>
                        </a:lnSpc>
                        <a:spcAft>
                          <a:spcPts val="0"/>
                        </a:spcAft>
                      </a:pPr>
                      <a:r>
                        <a:rPr lang="it-IT" sz="1200">
                          <a:effectLst/>
                        </a:rPr>
                        <a:t>Ordine</a:t>
                      </a:r>
                      <a:endParaRPr lang="cs-CZ" sz="120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gridSpan="4">
                  <a:txBody>
                    <a:bodyPr/>
                    <a:lstStyle/>
                    <a:p>
                      <a:pPr indent="180340" algn="just">
                        <a:lnSpc>
                          <a:spcPct val="150000"/>
                        </a:lnSpc>
                        <a:spcAft>
                          <a:spcPts val="0"/>
                        </a:spcAft>
                      </a:pPr>
                      <a:r>
                        <a:rPr lang="it-IT" sz="1200" dirty="0">
                          <a:effectLst/>
                        </a:rPr>
                        <a:t> </a:t>
                      </a:r>
                      <a:endParaRPr lang="cs-CZ" sz="1200"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endParaRPr>
                    </a:p>
                  </a:txBody>
                  <a:tcPr marL="44520" marR="44520" marT="0" marB="0"/>
                </a:tc>
                <a:tc hMerge="1">
                  <a:txBody>
                    <a:bodyPr/>
                    <a:lstStyle/>
                    <a:p>
                      <a:endParaRPr lang="cs-CZ"/>
                    </a:p>
                  </a:txBody>
                  <a:tcPr/>
                </a:tc>
                <a:tc hMerge="1">
                  <a:txBody>
                    <a:bodyPr/>
                    <a:lstStyle/>
                    <a:p>
                      <a:endParaRPr lang="cs-CZ"/>
                    </a:p>
                  </a:txBody>
                  <a:tcPr/>
                </a:tc>
                <a:tc hMerge="1">
                  <a:txBody>
                    <a:bodyPr/>
                    <a:lstStyle/>
                    <a:p>
                      <a:endParaRPr lang="it-IT"/>
                    </a:p>
                  </a:txBody>
                  <a:tcPr/>
                </a:tc>
                <a:extLst>
                  <a:ext uri="{0D108BD9-81ED-4DB2-BD59-A6C34878D82A}">
                    <a16:rowId xmlns:a16="http://schemas.microsoft.com/office/drawing/2014/main" val="3855369648"/>
                  </a:ext>
                </a:extLst>
              </a:tr>
            </a:tbl>
          </a:graphicData>
        </a:graphic>
      </p:graphicFrame>
    </p:spTree>
    <p:extLst>
      <p:ext uri="{BB962C8B-B14F-4D97-AF65-F5344CB8AC3E}">
        <p14:creationId xmlns:p14="http://schemas.microsoft.com/office/powerpoint/2010/main" val="337259344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5056</Words>
  <Application>Microsoft Macintosh PowerPoint</Application>
  <PresentationFormat>Širokoúhlá obrazovka</PresentationFormat>
  <Paragraphs>530</Paragraphs>
  <Slides>25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Calibri</vt:lpstr>
      <vt:lpstr>Calibri Light</vt:lpstr>
      <vt:lpstr>Times New Roman</vt:lpstr>
      <vt:lpstr>Tema di Office</vt:lpstr>
      <vt:lpstr>LAB – Linguistica Acquisizionale a Brno   Errori nell’italiano LS di apprendenti cechi  e slovacchi: dati, analisi e prospettive</vt:lpstr>
      <vt:lpstr>Contenuti</vt:lpstr>
      <vt:lpstr>1. L’errore nell’apprendimento delle lingue</vt:lpstr>
      <vt:lpstr> 1.L’errore nell’apprendimento delle lingue</vt:lpstr>
      <vt:lpstr>1.1 Tipo di errore, strategie, cause</vt:lpstr>
      <vt:lpstr>2. Oggetto, obiettivi e prospettiva di analisi</vt:lpstr>
      <vt:lpstr>3. Il corpus di lavoro e gli informanti</vt:lpstr>
      <vt:lpstr>4. Il sistema di annotazione  e l’elaborazione dei dati  </vt:lpstr>
      <vt:lpstr>4.1 L’etichettatura dell’errore: schema</vt:lpstr>
      <vt:lpstr>4.2 Applicazione del sistema di annotazione</vt:lpstr>
      <vt:lpstr>4.2 Applicazione del sistema di annotazione</vt:lpstr>
      <vt:lpstr>         Per riassumere:</vt:lpstr>
      <vt:lpstr>5.1 Risultati dell’analisi. Distribuzione degli errori (1)</vt:lpstr>
      <vt:lpstr> </vt:lpstr>
      <vt:lpstr>5.2 Fenomeni linguistici nel particolare. L’accordo (1) </vt:lpstr>
      <vt:lpstr>5.2 Fenomeni linguistici nel particolare. L’accordo (2) </vt:lpstr>
      <vt:lpstr>5.2 Fenomeni linguistici nel particolare. L’accordo (3) </vt:lpstr>
      <vt:lpstr>5.3 Fenomeni linguistici nel particolare. Legami logici e linguistici (1)</vt:lpstr>
      <vt:lpstr>Riflessioni:</vt:lpstr>
      <vt:lpstr> </vt:lpstr>
      <vt:lpstr>5.3.Gli effetti degli errori con i segni interpuntivi sulla sintassi</vt:lpstr>
      <vt:lpstr>5.3 Fenomeni linguistici nel particolare. Concordanza dei modi e dei tempi verbali</vt:lpstr>
      <vt:lpstr>Prospettive</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Sintassi, coesione e gestione dell’informazione: un corpus di errori sintattici in italiano L2</dc:title>
  <dc:creator>Valeria De Tommaso</dc:creator>
  <cp:lastModifiedBy>Hana Fasurová</cp:lastModifiedBy>
  <cp:revision>169</cp:revision>
  <dcterms:created xsi:type="dcterms:W3CDTF">2021-08-17T08:50:01Z</dcterms:created>
  <dcterms:modified xsi:type="dcterms:W3CDTF">2023-03-03T13:43:49Z</dcterms:modified>
</cp:coreProperties>
</file>